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2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3.xml" ContentType="application/vnd.openxmlformats-officedocument.presentationml.notesSlide+xml"/>
  <Override PartName="/ppt/tags/tag117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05" r:id="rId3"/>
    <p:sldId id="306" r:id="rId4"/>
    <p:sldId id="270" r:id="rId5"/>
    <p:sldId id="298" r:id="rId6"/>
    <p:sldId id="271" r:id="rId7"/>
    <p:sldId id="272" r:id="rId8"/>
    <p:sldId id="299" r:id="rId9"/>
    <p:sldId id="300" r:id="rId10"/>
    <p:sldId id="301" r:id="rId11"/>
    <p:sldId id="302" r:id="rId12"/>
    <p:sldId id="289" r:id="rId13"/>
    <p:sldId id="290" r:id="rId14"/>
    <p:sldId id="279" r:id="rId15"/>
    <p:sldId id="303" r:id="rId16"/>
    <p:sldId id="304" r:id="rId17"/>
    <p:sldId id="287" r:id="rId18"/>
    <p:sldId id="264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" initials="J" lastIdx="1" clrIdx="0"/>
  <p:cmAuthor id="1" name="1 23" initials="1" lastIdx="0" clrIdx="0"/>
  <p:cmAuthor id="2" name="作者" initials="作" lastIdx="0" clrIdx="1"/>
  <p:cmAuthor id="3" name="薛炜" initials="薛炜" lastIdx="0" clrIdx="2"/>
  <p:cmAuthor id="4" name="未知用户3" initials="未知用户3" lastIdx="1" clrIdx="3"/>
  <p:cmAuthor id="5" name="未知用户4" initials="未知用户4" lastIdx="1" clrIdx="4"/>
  <p:cmAuthor id="6" name="康晓薇" initials="康晓薇" lastIdx="1" clrIdx="5"/>
  <p:cmAuthor id="7" name="1206988966@qq.com" initials="1" lastIdx="1" clrIdx="2"/>
  <p:cmAuthor id="8" name="姜伟光" initials="姜" lastIdx="1" clrIdx="0"/>
  <p:cmAuthor id="9" name="宋洁然" initials="宋" lastIdx="2" clrIdx="1"/>
  <p:cmAuthor id="10" name="ming qiu" initials="m" lastIdx="17" clrIdx="1"/>
  <p:cmAuthor id="11" name="冯春妮" initials="冯春妮" lastIdx="1" clrIdx="10"/>
  <p:cmAuthor id="12" name="段合真" initials="段合真" lastIdx="1" clrIdx="11"/>
  <p:cmAuthor id="13" name="ray" initials="r" lastIdx="1" clrIdx="12"/>
  <p:cmAuthor id="14" name="辛霞" initials="辛霞" lastIdx="2" clrIdx="13"/>
  <p:cmAuthor id="15" name="Bernstein, Leah" initials="BL" lastIdx="98" clrIdx="5"/>
  <p:cmAuthor id="16" name="Covello, Kelly" initials="CK" lastIdx="542" clrIdx="6"/>
  <p:cmAuthor id="17" name="Miller-Moslin, Karen" initials="MK" lastIdx="111" clrIdx="7"/>
  <p:cmAuthor id="18" name="Cannata, Tabatha" initials="CT" lastIdx="9" clrIdx="8"/>
  <p:cmAuthor id="76" name="TF" initials="T" lastIdx="1" clrIdx="25"/>
  <p:cmAuthor id="19" name="Bhagavatheeswaran, Prabhu" initials="BP" lastIdx="3" clrIdx="9"/>
  <p:cmAuthor id="77" name="Knight Dark" initials="KD" lastIdx="1" clrIdx="26"/>
  <p:cmAuthor id="78" name="杨英" initials="杨英" lastIdx="1" clrIdx="27"/>
  <p:cmAuthor id="21" name="周思芮" initials="周思芮" lastIdx="1" clrIdx="20"/>
  <p:cmAuthor id="22" name="86188" initials="8" lastIdx="1" clrIdx="19"/>
  <p:cmAuthor id="23" name="lenovo" initials="l" lastIdx="1" clrIdx="2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D86"/>
    <a:srgbClr val="E6E6E6"/>
    <a:srgbClr val="D9D9D9"/>
    <a:srgbClr val="DCDCDC"/>
    <a:srgbClr val="F0F0F0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5837" autoAdjust="0"/>
  </p:normalViewPr>
  <p:slideViewPr>
    <p:cSldViewPr snapToGrid="0" showGuides="1">
      <p:cViewPr varScale="1">
        <p:scale>
          <a:sx n="94" d="100"/>
          <a:sy n="94" d="100"/>
        </p:scale>
        <p:origin x="64" y="184"/>
      </p:cViewPr>
      <p:guideLst>
        <p:guide orient="horz" pos="2148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71FD8-CB46-4682-B69C-79BABDB0535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E786B040-5276-47A2-8310-009A3D358D1B}">
      <dgm:prSet phldrT="[文本]" custT="1"/>
      <dgm:spPr/>
      <dgm:t>
        <a:bodyPr/>
        <a:lstStyle/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rgbClr val="FFFFFF"/>
              </a:solidFill>
              <a:latin typeface="Arial Black" panose="020B0A04020102020204" pitchFamily="34" charset="0"/>
              <a:ea typeface="微软雅黑"/>
              <a:cs typeface="+mn-cs"/>
            </a:rPr>
            <a:t>01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FFFFFF"/>
              </a:solidFill>
              <a:latin typeface="Arial Black" panose="020B0A04020102020204" pitchFamily="34" charset="0"/>
              <a:ea typeface="微软雅黑"/>
              <a:cs typeface="+mn-cs"/>
            </a:rPr>
            <a:t>强化手术设备设施核查</a:t>
          </a:r>
        </a:p>
      </dgm:t>
    </dgm:pt>
    <dgm:pt modelId="{B52CA5B5-C392-4123-8262-3F48354CF603}" type="parTrans" cxnId="{30951E75-3D12-4463-A642-A77B30C1757A}">
      <dgm:prSet/>
      <dgm:spPr/>
      <dgm:t>
        <a:bodyPr/>
        <a:lstStyle/>
        <a:p>
          <a:endParaRPr lang="zh-CN" altLang="en-US"/>
        </a:p>
      </dgm:t>
    </dgm:pt>
    <dgm:pt modelId="{FD447D56-2B64-4812-BBFF-8DD10003C385}" type="sibTrans" cxnId="{30951E75-3D12-4463-A642-A77B30C1757A}">
      <dgm:prSet/>
      <dgm:spPr/>
      <dgm:t>
        <a:bodyPr/>
        <a:lstStyle/>
        <a:p>
          <a:endParaRPr lang="zh-CN" altLang="en-US"/>
        </a:p>
      </dgm:t>
    </dgm:pt>
    <dgm:pt modelId="{C425E5C7-3EAB-4EFF-A76A-F5EEBEFC035A}">
      <dgm:prSet phldrT="[文本]" custT="1"/>
      <dgm:spPr/>
      <dgm:t>
        <a:bodyPr/>
        <a:lstStyle/>
        <a:p>
          <a:r>
            <a:rPr lang="zh-CN" altLang="en-US" sz="1800" b="1" dirty="0"/>
            <a:t>对手术使用的设备、设施、耗材等进行核查</a:t>
          </a:r>
        </a:p>
      </dgm:t>
    </dgm:pt>
    <dgm:pt modelId="{180CC376-FF57-416C-AF42-80DB184F3552}" type="parTrans" cxnId="{61198050-B67B-4085-9C1E-A07BC027BC59}">
      <dgm:prSet/>
      <dgm:spPr/>
      <dgm:t>
        <a:bodyPr/>
        <a:lstStyle/>
        <a:p>
          <a:endParaRPr lang="zh-CN" altLang="en-US"/>
        </a:p>
      </dgm:t>
    </dgm:pt>
    <dgm:pt modelId="{67D4C04F-ECB2-44E2-B34A-5ED80E08FB1C}" type="sibTrans" cxnId="{61198050-B67B-4085-9C1E-A07BC027BC59}">
      <dgm:prSet/>
      <dgm:spPr/>
      <dgm:t>
        <a:bodyPr/>
        <a:lstStyle/>
        <a:p>
          <a:endParaRPr lang="zh-CN" altLang="en-US"/>
        </a:p>
      </dgm:t>
    </dgm:pt>
    <dgm:pt modelId="{5143654D-9D24-40AD-9E19-4DE96412F376}">
      <dgm:prSet phldrT="[文本]" custT="1"/>
      <dgm:spPr/>
      <dgm:t>
        <a:bodyPr/>
        <a:lstStyle/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rgbClr val="FFFFFF"/>
              </a:solidFill>
              <a:latin typeface="Arial Black" panose="020B0A04020102020204" pitchFamily="34" charset="0"/>
              <a:ea typeface="微软雅黑"/>
              <a:cs typeface="+mn-cs"/>
            </a:rPr>
            <a:t>02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FFFFFF"/>
              </a:solidFill>
              <a:latin typeface="Arial Black" panose="020B0A04020102020204" pitchFamily="34" charset="0"/>
              <a:ea typeface="微软雅黑"/>
              <a:cs typeface="+mn-cs"/>
            </a:rPr>
            <a:t>强化手术人员及环节核查</a:t>
          </a:r>
        </a:p>
      </dgm:t>
    </dgm:pt>
    <dgm:pt modelId="{4722E5A6-99D2-4E83-A4D1-C2E70EF533DC}" type="parTrans" cxnId="{A3368E19-1EC2-43B8-BE3C-D371C6EA92EE}">
      <dgm:prSet/>
      <dgm:spPr/>
      <dgm:t>
        <a:bodyPr/>
        <a:lstStyle/>
        <a:p>
          <a:endParaRPr lang="zh-CN" altLang="en-US"/>
        </a:p>
      </dgm:t>
    </dgm:pt>
    <dgm:pt modelId="{F2C9F8C5-F881-4476-8D8A-F17C422E5F68}" type="sibTrans" cxnId="{A3368E19-1EC2-43B8-BE3C-D371C6EA92EE}">
      <dgm:prSet/>
      <dgm:spPr/>
      <dgm:t>
        <a:bodyPr/>
        <a:lstStyle/>
        <a:p>
          <a:endParaRPr lang="zh-CN" altLang="en-US"/>
        </a:p>
      </dgm:t>
    </dgm:pt>
    <dgm:pt modelId="{857A78E7-7962-4910-BC8B-4E24CBF70172}">
      <dgm:prSet phldrT="[文本]" custT="1"/>
      <dgm:spPr/>
      <dgm:t>
        <a:bodyPr/>
        <a:lstStyle/>
        <a:p>
          <a:r>
            <a:rPr lang="zh-CN" alt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手术</a:t>
          </a:r>
          <a:r>
            <a:rPr lang="zh-CN" altLang="en-US" sz="1800" b="1" kern="1200" dirty="0">
              <a:solidFill>
                <a:srgbClr val="FF0000"/>
              </a:solidFill>
              <a:latin typeface="Arial"/>
              <a:ea typeface="微软雅黑"/>
              <a:cs typeface="+mn-cs"/>
            </a:rPr>
            <a:t>计划与实际手术</a:t>
          </a:r>
          <a:r>
            <a:rPr lang="zh-CN" alt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医师一致</a:t>
          </a:r>
        </a:p>
      </dgm:t>
    </dgm:pt>
    <dgm:pt modelId="{18093034-5BB6-4AEE-94DB-34B7765D2D37}" type="parTrans" cxnId="{605E9D1E-029F-4E0B-99A7-221CA3E006FC}">
      <dgm:prSet/>
      <dgm:spPr/>
      <dgm:t>
        <a:bodyPr/>
        <a:lstStyle/>
        <a:p>
          <a:endParaRPr lang="zh-CN" altLang="en-US"/>
        </a:p>
      </dgm:t>
    </dgm:pt>
    <dgm:pt modelId="{157CFFBD-9A1F-4A18-942A-9F52E7B17506}" type="sibTrans" cxnId="{605E9D1E-029F-4E0B-99A7-221CA3E006FC}">
      <dgm:prSet/>
      <dgm:spPr/>
      <dgm:t>
        <a:bodyPr/>
        <a:lstStyle/>
        <a:p>
          <a:endParaRPr lang="zh-CN" altLang="en-US"/>
        </a:p>
      </dgm:t>
    </dgm:pt>
    <dgm:pt modelId="{57B7D2BE-B057-430A-8ED3-49FAF8931D84}">
      <dgm:prSet phldrT="[文本]" custT="1"/>
      <dgm:spPr/>
      <dgm:t>
        <a:bodyPr/>
        <a:lstStyle/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rgbClr val="FFFFFF"/>
              </a:solidFill>
              <a:latin typeface="Arial Black" panose="020B0A04020102020204" pitchFamily="34" charset="0"/>
              <a:ea typeface="微软雅黑"/>
              <a:cs typeface="+mn-cs"/>
            </a:rPr>
            <a:t>03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FFFFFF"/>
              </a:solidFill>
              <a:latin typeface="Arial Black" panose="020B0A04020102020204" pitchFamily="34" charset="0"/>
              <a:ea typeface="微软雅黑"/>
              <a:cs typeface="+mn-cs"/>
            </a:rPr>
            <a:t>强化患者与手术过程核查</a:t>
          </a:r>
        </a:p>
      </dgm:t>
    </dgm:pt>
    <dgm:pt modelId="{2651DA2A-75D9-4641-95C3-46551ECDB6C2}" type="parTrans" cxnId="{20D09D6A-69FB-491B-8854-16891099368A}">
      <dgm:prSet/>
      <dgm:spPr/>
      <dgm:t>
        <a:bodyPr/>
        <a:lstStyle/>
        <a:p>
          <a:endParaRPr lang="zh-CN" altLang="en-US"/>
        </a:p>
      </dgm:t>
    </dgm:pt>
    <dgm:pt modelId="{2E8EB638-7B36-44C4-930A-3AC3EEFDD346}" type="sibTrans" cxnId="{20D09D6A-69FB-491B-8854-16891099368A}">
      <dgm:prSet/>
      <dgm:spPr/>
      <dgm:t>
        <a:bodyPr/>
        <a:lstStyle/>
        <a:p>
          <a:endParaRPr lang="zh-CN" altLang="en-US"/>
        </a:p>
      </dgm:t>
    </dgm:pt>
    <dgm:pt modelId="{578D67C9-3030-45CA-A89A-978777DF2585}">
      <dgm:prSet phldrT="[文本]" custT="1"/>
      <dgm:spPr/>
      <dgm:t>
        <a:bodyPr/>
        <a:lstStyle/>
        <a:p>
          <a:r>
            <a:rPr lang="zh-CN" alt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生命体征</a:t>
          </a:r>
        </a:p>
      </dgm:t>
    </dgm:pt>
    <dgm:pt modelId="{59648382-975A-4DE0-B5D0-8CF944972060}" type="parTrans" cxnId="{0EC5D8B4-9378-4984-9703-7E2E07C2CEA6}">
      <dgm:prSet/>
      <dgm:spPr/>
      <dgm:t>
        <a:bodyPr/>
        <a:lstStyle/>
        <a:p>
          <a:endParaRPr lang="zh-CN" altLang="en-US"/>
        </a:p>
      </dgm:t>
    </dgm:pt>
    <dgm:pt modelId="{59991F31-5291-486D-A56D-BA08FDAFFCB3}" type="sibTrans" cxnId="{0EC5D8B4-9378-4984-9703-7E2E07C2CEA6}">
      <dgm:prSet/>
      <dgm:spPr/>
      <dgm:t>
        <a:bodyPr/>
        <a:lstStyle/>
        <a:p>
          <a:endParaRPr lang="zh-CN" altLang="en-US"/>
        </a:p>
      </dgm:t>
    </dgm:pt>
    <dgm:pt modelId="{84ED9E33-55E6-4660-92B0-E303BBBBB68F}" type="pres">
      <dgm:prSet presAssocID="{CF671FD8-CB46-4682-B69C-79BABDB05358}" presName="rootnode" presStyleCnt="0">
        <dgm:presLayoutVars>
          <dgm:chMax/>
          <dgm:chPref/>
          <dgm:dir/>
          <dgm:animLvl val="lvl"/>
        </dgm:presLayoutVars>
      </dgm:prSet>
      <dgm:spPr/>
    </dgm:pt>
    <dgm:pt modelId="{C1F491BC-894B-44DA-A2E9-17BDFA5A2218}" type="pres">
      <dgm:prSet presAssocID="{E786B040-5276-47A2-8310-009A3D358D1B}" presName="composite" presStyleCnt="0"/>
      <dgm:spPr/>
    </dgm:pt>
    <dgm:pt modelId="{025F190B-A375-425B-83DF-88D7A18E1483}" type="pres">
      <dgm:prSet presAssocID="{E786B040-5276-47A2-8310-009A3D358D1B}" presName="bentUpArrow1" presStyleLbl="alignImgPlace1" presStyleIdx="0" presStyleCnt="2"/>
      <dgm:spPr/>
    </dgm:pt>
    <dgm:pt modelId="{C9502BF3-80CC-4D96-95AE-B9E99115064E}" type="pres">
      <dgm:prSet presAssocID="{E786B040-5276-47A2-8310-009A3D358D1B}" presName="ParentText" presStyleLbl="node1" presStyleIdx="0" presStyleCnt="3" custScaleX="139234" custScaleY="120614">
        <dgm:presLayoutVars>
          <dgm:chMax val="1"/>
          <dgm:chPref val="1"/>
          <dgm:bulletEnabled val="1"/>
        </dgm:presLayoutVars>
      </dgm:prSet>
      <dgm:spPr/>
    </dgm:pt>
    <dgm:pt modelId="{F1CDE0E8-6F3B-4C3C-8D63-A59EF92C75E2}" type="pres">
      <dgm:prSet presAssocID="{E786B040-5276-47A2-8310-009A3D358D1B}" presName="ChildText" presStyleLbl="revTx" presStyleIdx="0" presStyleCnt="3" custScaleX="167798" custLinFactNeighborX="79570" custLinFactNeighborY="-5023">
        <dgm:presLayoutVars>
          <dgm:chMax val="0"/>
          <dgm:chPref val="0"/>
          <dgm:bulletEnabled val="1"/>
        </dgm:presLayoutVars>
      </dgm:prSet>
      <dgm:spPr/>
    </dgm:pt>
    <dgm:pt modelId="{BFEDFAAF-48C5-4B28-A2EA-D9E15D79BA20}" type="pres">
      <dgm:prSet presAssocID="{FD447D56-2B64-4812-BBFF-8DD10003C385}" presName="sibTrans" presStyleCnt="0"/>
      <dgm:spPr/>
    </dgm:pt>
    <dgm:pt modelId="{C845162C-35B4-4AB3-A304-A27D97D329BC}" type="pres">
      <dgm:prSet presAssocID="{5143654D-9D24-40AD-9E19-4DE96412F376}" presName="composite" presStyleCnt="0"/>
      <dgm:spPr/>
    </dgm:pt>
    <dgm:pt modelId="{0BFB6C50-A41F-4241-93F5-8F2A2DD1097F}" type="pres">
      <dgm:prSet presAssocID="{5143654D-9D24-40AD-9E19-4DE96412F376}" presName="bentUpArrow1" presStyleLbl="alignImgPlace1" presStyleIdx="1" presStyleCnt="2"/>
      <dgm:spPr/>
    </dgm:pt>
    <dgm:pt modelId="{9D211D1C-2AEA-4548-938C-27FBDEAFB813}" type="pres">
      <dgm:prSet presAssocID="{5143654D-9D24-40AD-9E19-4DE96412F376}" presName="ParentText" presStyleLbl="node1" presStyleIdx="1" presStyleCnt="3" custScaleX="135316" custScaleY="124388">
        <dgm:presLayoutVars>
          <dgm:chMax val="1"/>
          <dgm:chPref val="1"/>
          <dgm:bulletEnabled val="1"/>
        </dgm:presLayoutVars>
      </dgm:prSet>
      <dgm:spPr/>
    </dgm:pt>
    <dgm:pt modelId="{70B81C1E-FAE1-4F39-A597-7CC94102AE9F}" type="pres">
      <dgm:prSet presAssocID="{5143654D-9D24-40AD-9E19-4DE96412F376}" presName="ChildText" presStyleLbl="revTx" presStyleIdx="1" presStyleCnt="3" custScaleX="128423" custLinFactNeighborX="61762" custLinFactNeighborY="1073">
        <dgm:presLayoutVars>
          <dgm:chMax val="0"/>
          <dgm:chPref val="0"/>
          <dgm:bulletEnabled val="1"/>
        </dgm:presLayoutVars>
      </dgm:prSet>
      <dgm:spPr/>
    </dgm:pt>
    <dgm:pt modelId="{209981A8-B6C1-48BA-A61B-21459DC76F64}" type="pres">
      <dgm:prSet presAssocID="{F2C9F8C5-F881-4476-8D8A-F17C422E5F68}" presName="sibTrans" presStyleCnt="0"/>
      <dgm:spPr/>
    </dgm:pt>
    <dgm:pt modelId="{59419B9C-0198-4598-BFF0-4A1888527409}" type="pres">
      <dgm:prSet presAssocID="{57B7D2BE-B057-430A-8ED3-49FAF8931D84}" presName="composite" presStyleCnt="0"/>
      <dgm:spPr/>
    </dgm:pt>
    <dgm:pt modelId="{7E40C940-83B8-4230-BE8C-572AE029CD47}" type="pres">
      <dgm:prSet presAssocID="{57B7D2BE-B057-430A-8ED3-49FAF8931D84}" presName="ParentText" presStyleLbl="node1" presStyleIdx="2" presStyleCnt="3" custScaleX="130080" custScaleY="139119">
        <dgm:presLayoutVars>
          <dgm:chMax val="1"/>
          <dgm:chPref val="1"/>
          <dgm:bulletEnabled val="1"/>
        </dgm:presLayoutVars>
      </dgm:prSet>
      <dgm:spPr/>
    </dgm:pt>
    <dgm:pt modelId="{E3AA7E1E-D127-413F-847A-4B66EEE07BD0}" type="pres">
      <dgm:prSet presAssocID="{57B7D2BE-B057-430A-8ED3-49FAF8931D84}" presName="FinalChildText" presStyleLbl="revTx" presStyleIdx="2" presStyleCnt="3" custScaleY="46051" custLinFactNeighborX="71021" custLinFactNeighborY="-41018">
        <dgm:presLayoutVars>
          <dgm:chMax val="0"/>
          <dgm:chPref val="0"/>
          <dgm:bulletEnabled val="1"/>
        </dgm:presLayoutVars>
      </dgm:prSet>
      <dgm:spPr/>
    </dgm:pt>
  </dgm:ptLst>
  <dgm:cxnLst>
    <dgm:cxn modelId="{98F96604-D428-43F9-A236-1211408AE7A8}" type="presOf" srcId="{C425E5C7-3EAB-4EFF-A76A-F5EEBEFC035A}" destId="{F1CDE0E8-6F3B-4C3C-8D63-A59EF92C75E2}" srcOrd="0" destOrd="0" presId="urn:microsoft.com/office/officeart/2005/8/layout/StepDownProcess"/>
    <dgm:cxn modelId="{A3368E19-1EC2-43B8-BE3C-D371C6EA92EE}" srcId="{CF671FD8-CB46-4682-B69C-79BABDB05358}" destId="{5143654D-9D24-40AD-9E19-4DE96412F376}" srcOrd="1" destOrd="0" parTransId="{4722E5A6-99D2-4E83-A4D1-C2E70EF533DC}" sibTransId="{F2C9F8C5-F881-4476-8D8A-F17C422E5F68}"/>
    <dgm:cxn modelId="{605E9D1E-029F-4E0B-99A7-221CA3E006FC}" srcId="{5143654D-9D24-40AD-9E19-4DE96412F376}" destId="{857A78E7-7962-4910-BC8B-4E24CBF70172}" srcOrd="0" destOrd="0" parTransId="{18093034-5BB6-4AEE-94DB-34B7765D2D37}" sibTransId="{157CFFBD-9A1F-4A18-942A-9F52E7B17506}"/>
    <dgm:cxn modelId="{572E5D30-F6F2-4CA4-82D6-E33B0DC89A2E}" type="presOf" srcId="{E786B040-5276-47A2-8310-009A3D358D1B}" destId="{C9502BF3-80CC-4D96-95AE-B9E99115064E}" srcOrd="0" destOrd="0" presId="urn:microsoft.com/office/officeart/2005/8/layout/StepDownProcess"/>
    <dgm:cxn modelId="{62615136-412C-42E1-8DB5-6D07CAFD6EFE}" type="presOf" srcId="{57B7D2BE-B057-430A-8ED3-49FAF8931D84}" destId="{7E40C940-83B8-4230-BE8C-572AE029CD47}" srcOrd="0" destOrd="0" presId="urn:microsoft.com/office/officeart/2005/8/layout/StepDownProcess"/>
    <dgm:cxn modelId="{C17DD361-1B29-49D2-823B-0EF0A10B8B95}" type="presOf" srcId="{857A78E7-7962-4910-BC8B-4E24CBF70172}" destId="{70B81C1E-FAE1-4F39-A597-7CC94102AE9F}" srcOrd="0" destOrd="0" presId="urn:microsoft.com/office/officeart/2005/8/layout/StepDownProcess"/>
    <dgm:cxn modelId="{20D09D6A-69FB-491B-8854-16891099368A}" srcId="{CF671FD8-CB46-4682-B69C-79BABDB05358}" destId="{57B7D2BE-B057-430A-8ED3-49FAF8931D84}" srcOrd="2" destOrd="0" parTransId="{2651DA2A-75D9-4641-95C3-46551ECDB6C2}" sibTransId="{2E8EB638-7B36-44C4-930A-3AC3EEFDD346}"/>
    <dgm:cxn modelId="{61198050-B67B-4085-9C1E-A07BC027BC59}" srcId="{E786B040-5276-47A2-8310-009A3D358D1B}" destId="{C425E5C7-3EAB-4EFF-A76A-F5EEBEFC035A}" srcOrd="0" destOrd="0" parTransId="{180CC376-FF57-416C-AF42-80DB184F3552}" sibTransId="{67D4C04F-ECB2-44E2-B34A-5ED80E08FB1C}"/>
    <dgm:cxn modelId="{30951E75-3D12-4463-A642-A77B30C1757A}" srcId="{CF671FD8-CB46-4682-B69C-79BABDB05358}" destId="{E786B040-5276-47A2-8310-009A3D358D1B}" srcOrd="0" destOrd="0" parTransId="{B52CA5B5-C392-4123-8262-3F48354CF603}" sibTransId="{FD447D56-2B64-4812-BBFF-8DD10003C385}"/>
    <dgm:cxn modelId="{0EC5D8B4-9378-4984-9703-7E2E07C2CEA6}" srcId="{57B7D2BE-B057-430A-8ED3-49FAF8931D84}" destId="{578D67C9-3030-45CA-A89A-978777DF2585}" srcOrd="0" destOrd="0" parTransId="{59648382-975A-4DE0-B5D0-8CF944972060}" sibTransId="{59991F31-5291-486D-A56D-BA08FDAFFCB3}"/>
    <dgm:cxn modelId="{730AC8C3-1F71-44DA-A1A8-F06325817ADB}" type="presOf" srcId="{5143654D-9D24-40AD-9E19-4DE96412F376}" destId="{9D211D1C-2AEA-4548-938C-27FBDEAFB813}" srcOrd="0" destOrd="0" presId="urn:microsoft.com/office/officeart/2005/8/layout/StepDownProcess"/>
    <dgm:cxn modelId="{27FB81CF-8CD6-4604-A47E-1A2BF255AD40}" type="presOf" srcId="{CF671FD8-CB46-4682-B69C-79BABDB05358}" destId="{84ED9E33-55E6-4660-92B0-E303BBBBB68F}" srcOrd="0" destOrd="0" presId="urn:microsoft.com/office/officeart/2005/8/layout/StepDownProcess"/>
    <dgm:cxn modelId="{B0ED6EED-AFF0-475E-89E6-8C8B5863B71E}" type="presOf" srcId="{578D67C9-3030-45CA-A89A-978777DF2585}" destId="{E3AA7E1E-D127-413F-847A-4B66EEE07BD0}" srcOrd="0" destOrd="0" presId="urn:microsoft.com/office/officeart/2005/8/layout/StepDownProcess"/>
    <dgm:cxn modelId="{40007CF1-95BC-4C2A-A935-3195C1CCA31E}" type="presParOf" srcId="{84ED9E33-55E6-4660-92B0-E303BBBBB68F}" destId="{C1F491BC-894B-44DA-A2E9-17BDFA5A2218}" srcOrd="0" destOrd="0" presId="urn:microsoft.com/office/officeart/2005/8/layout/StepDownProcess"/>
    <dgm:cxn modelId="{9304155C-F0BA-4C78-BE76-07AFD38DE73A}" type="presParOf" srcId="{C1F491BC-894B-44DA-A2E9-17BDFA5A2218}" destId="{025F190B-A375-425B-83DF-88D7A18E1483}" srcOrd="0" destOrd="0" presId="urn:microsoft.com/office/officeart/2005/8/layout/StepDownProcess"/>
    <dgm:cxn modelId="{912CEB65-3154-4921-9197-A1C3854BEC5B}" type="presParOf" srcId="{C1F491BC-894B-44DA-A2E9-17BDFA5A2218}" destId="{C9502BF3-80CC-4D96-95AE-B9E99115064E}" srcOrd="1" destOrd="0" presId="urn:microsoft.com/office/officeart/2005/8/layout/StepDownProcess"/>
    <dgm:cxn modelId="{488C916B-63B6-41C8-B152-69A87DEE357F}" type="presParOf" srcId="{C1F491BC-894B-44DA-A2E9-17BDFA5A2218}" destId="{F1CDE0E8-6F3B-4C3C-8D63-A59EF92C75E2}" srcOrd="2" destOrd="0" presId="urn:microsoft.com/office/officeart/2005/8/layout/StepDownProcess"/>
    <dgm:cxn modelId="{82B5A6AC-D67E-43D2-B3A8-35FDBA285768}" type="presParOf" srcId="{84ED9E33-55E6-4660-92B0-E303BBBBB68F}" destId="{BFEDFAAF-48C5-4B28-A2EA-D9E15D79BA20}" srcOrd="1" destOrd="0" presId="urn:microsoft.com/office/officeart/2005/8/layout/StepDownProcess"/>
    <dgm:cxn modelId="{9B52040D-2320-47EB-84E2-A3C139B34BF0}" type="presParOf" srcId="{84ED9E33-55E6-4660-92B0-E303BBBBB68F}" destId="{C845162C-35B4-4AB3-A304-A27D97D329BC}" srcOrd="2" destOrd="0" presId="urn:microsoft.com/office/officeart/2005/8/layout/StepDownProcess"/>
    <dgm:cxn modelId="{6C6353C6-850B-4C00-B2A4-02607946432A}" type="presParOf" srcId="{C845162C-35B4-4AB3-A304-A27D97D329BC}" destId="{0BFB6C50-A41F-4241-93F5-8F2A2DD1097F}" srcOrd="0" destOrd="0" presId="urn:microsoft.com/office/officeart/2005/8/layout/StepDownProcess"/>
    <dgm:cxn modelId="{6837862B-AA19-4B66-B3C0-CD13905394D2}" type="presParOf" srcId="{C845162C-35B4-4AB3-A304-A27D97D329BC}" destId="{9D211D1C-2AEA-4548-938C-27FBDEAFB813}" srcOrd="1" destOrd="0" presId="urn:microsoft.com/office/officeart/2005/8/layout/StepDownProcess"/>
    <dgm:cxn modelId="{41B9971C-9D0F-473F-AAFF-5354B9A41D9F}" type="presParOf" srcId="{C845162C-35B4-4AB3-A304-A27D97D329BC}" destId="{70B81C1E-FAE1-4F39-A597-7CC94102AE9F}" srcOrd="2" destOrd="0" presId="urn:microsoft.com/office/officeart/2005/8/layout/StepDownProcess"/>
    <dgm:cxn modelId="{DE2AABDA-DEB3-4F9B-AC73-D304DF711EC8}" type="presParOf" srcId="{84ED9E33-55E6-4660-92B0-E303BBBBB68F}" destId="{209981A8-B6C1-48BA-A61B-21459DC76F64}" srcOrd="3" destOrd="0" presId="urn:microsoft.com/office/officeart/2005/8/layout/StepDownProcess"/>
    <dgm:cxn modelId="{65C0F6B3-C6FA-44CD-BAB1-32FC906A8081}" type="presParOf" srcId="{84ED9E33-55E6-4660-92B0-E303BBBBB68F}" destId="{59419B9C-0198-4598-BFF0-4A1888527409}" srcOrd="4" destOrd="0" presId="urn:microsoft.com/office/officeart/2005/8/layout/StepDownProcess"/>
    <dgm:cxn modelId="{BD647A64-5355-491F-9879-5E928FA8870E}" type="presParOf" srcId="{59419B9C-0198-4598-BFF0-4A1888527409}" destId="{7E40C940-83B8-4230-BE8C-572AE029CD47}" srcOrd="0" destOrd="0" presId="urn:microsoft.com/office/officeart/2005/8/layout/StepDownProcess"/>
    <dgm:cxn modelId="{2B3E4F43-CBD2-4182-BDFC-AF5173AD8BD8}" type="presParOf" srcId="{59419B9C-0198-4598-BFF0-4A1888527409}" destId="{E3AA7E1E-D127-413F-847A-4B66EEE07BD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B352C-0607-454D-B186-0CAF25ECE14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95F253CB-5986-4298-B13A-8C5CF338C3F4}">
      <dgm:prSet phldrT="[文本]" custT="1"/>
      <dgm:spPr/>
      <dgm:t>
        <a:bodyPr/>
        <a:lstStyle/>
        <a:p>
          <a:r>
            <a:rPr lang="zh-CN" altLang="en-U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误区一：</a:t>
          </a:r>
          <a:r>
            <a:rPr lang="zh-CN" altLang="en-US" sz="2400" kern="1200" dirty="0">
              <a:solidFill>
                <a:schemeClr val="tx1"/>
              </a:solidFill>
            </a:rPr>
            <a:t>误认为应由国家制定统一手术分级目录</a:t>
          </a:r>
          <a:endParaRPr lang="zh-CN" altLang="en-US" sz="2400" kern="1200" dirty="0"/>
        </a:p>
      </dgm:t>
    </dgm:pt>
    <dgm:pt modelId="{2D91BF86-369D-431C-B82E-79F614F3173A}" type="parTrans" cxnId="{79DFDB61-61B6-4C16-8E9C-D69E6A96223E}">
      <dgm:prSet/>
      <dgm:spPr/>
      <dgm:t>
        <a:bodyPr/>
        <a:lstStyle/>
        <a:p>
          <a:endParaRPr lang="zh-CN" altLang="en-US"/>
        </a:p>
      </dgm:t>
    </dgm:pt>
    <dgm:pt modelId="{102A717E-4AB3-4139-9225-D1855CD6B9E4}" type="sibTrans" cxnId="{79DFDB61-61B6-4C16-8E9C-D69E6A96223E}">
      <dgm:prSet/>
      <dgm:spPr/>
      <dgm:t>
        <a:bodyPr/>
        <a:lstStyle/>
        <a:p>
          <a:endParaRPr lang="zh-CN" altLang="en-US"/>
        </a:p>
      </dgm:t>
    </dgm:pt>
    <dgm:pt modelId="{9FCBF401-4AEB-49A5-B19D-50B9B48960F5}">
      <dgm:prSet phldrT="[文本]" custT="1"/>
      <dgm:spPr/>
      <dgm:t>
        <a:bodyPr/>
        <a:lstStyle/>
        <a:p>
          <a:endParaRPr lang="zh-CN" altLang="en-US" sz="2000" b="1" dirty="0"/>
        </a:p>
      </dgm:t>
    </dgm:pt>
    <dgm:pt modelId="{902FAECA-C723-4629-B2EB-AB2221E51BB8}" type="parTrans" cxnId="{BCFE77E2-3171-4AAF-9801-60B0AC067339}">
      <dgm:prSet/>
      <dgm:spPr/>
      <dgm:t>
        <a:bodyPr/>
        <a:lstStyle/>
        <a:p>
          <a:endParaRPr lang="zh-CN" altLang="en-US"/>
        </a:p>
      </dgm:t>
    </dgm:pt>
    <dgm:pt modelId="{D332C133-54FA-43A2-83BE-11DEE5788F2C}" type="sibTrans" cxnId="{BCFE77E2-3171-4AAF-9801-60B0AC067339}">
      <dgm:prSet/>
      <dgm:spPr/>
      <dgm:t>
        <a:bodyPr/>
        <a:lstStyle/>
        <a:p>
          <a:endParaRPr lang="zh-CN" altLang="en-US"/>
        </a:p>
      </dgm:t>
    </dgm:pt>
    <dgm:pt modelId="{F75A45E0-6FBE-44A6-86A7-B990B7C7E5B7}">
      <dgm:prSet phldrT="[文本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误区二：</a:t>
          </a:r>
          <a:r>
            <a:rPr lang="zh-CN" altLang="en-US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误认为医疗机构只有一个手术分级目录</a:t>
          </a:r>
        </a:p>
      </dgm:t>
    </dgm:pt>
    <dgm:pt modelId="{39414F23-B4F6-435E-83B2-B0D5222283F7}" type="parTrans" cxnId="{3719D17B-ABFA-45C1-9CAC-D0FB6C52C4D7}">
      <dgm:prSet/>
      <dgm:spPr/>
      <dgm:t>
        <a:bodyPr/>
        <a:lstStyle/>
        <a:p>
          <a:endParaRPr lang="zh-CN" altLang="en-US"/>
        </a:p>
      </dgm:t>
    </dgm:pt>
    <dgm:pt modelId="{5A8AA5E4-4FEB-48E2-A8E9-43139F33C7AC}" type="sibTrans" cxnId="{3719D17B-ABFA-45C1-9CAC-D0FB6C52C4D7}">
      <dgm:prSet/>
      <dgm:spPr/>
      <dgm:t>
        <a:bodyPr/>
        <a:lstStyle/>
        <a:p>
          <a:endParaRPr lang="zh-CN" altLang="en-US"/>
        </a:p>
      </dgm:t>
    </dgm:pt>
    <dgm:pt modelId="{AA7E0387-61E6-4825-B6B3-D67E7A987501}">
      <dgm:prSet phldrT="[文本]" custT="1"/>
      <dgm:spPr/>
      <dgm:t>
        <a:bodyPr/>
        <a:lstStyle/>
        <a:p>
          <a:endParaRPr lang="zh-CN" altLang="en-US" sz="2000" b="1" dirty="0"/>
        </a:p>
      </dgm:t>
    </dgm:pt>
    <dgm:pt modelId="{C2430239-4C36-4975-BF06-833DE9C2986A}" type="parTrans" cxnId="{75856A9A-F514-4A89-9A0E-328EC7712EA8}">
      <dgm:prSet/>
      <dgm:spPr/>
      <dgm:t>
        <a:bodyPr/>
        <a:lstStyle/>
        <a:p>
          <a:endParaRPr lang="zh-CN" altLang="en-US"/>
        </a:p>
      </dgm:t>
    </dgm:pt>
    <dgm:pt modelId="{E2FC19FE-5CBA-4360-95A1-9CD371248671}" type="sibTrans" cxnId="{75856A9A-F514-4A89-9A0E-328EC7712EA8}">
      <dgm:prSet/>
      <dgm:spPr/>
      <dgm:t>
        <a:bodyPr/>
        <a:lstStyle/>
        <a:p>
          <a:endParaRPr lang="zh-CN" altLang="en-US"/>
        </a:p>
      </dgm:t>
    </dgm:pt>
    <dgm:pt modelId="{88E92685-3A87-460C-A71C-467211CAC86E}">
      <dgm:prSet phldrT="[文本]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误区三：</a:t>
          </a:r>
          <a:r>
            <a:rPr lang="zh-CN" altLang="en-US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误认为手术分级目录是一成不变的</a:t>
          </a:r>
        </a:p>
      </dgm:t>
    </dgm:pt>
    <dgm:pt modelId="{64C04409-1FB6-4921-B039-1315714BB65B}" type="parTrans" cxnId="{2C1731B5-55CC-4AD7-B0BE-D021A5D5427A}">
      <dgm:prSet/>
      <dgm:spPr/>
      <dgm:t>
        <a:bodyPr/>
        <a:lstStyle/>
        <a:p>
          <a:endParaRPr lang="zh-CN" altLang="en-US"/>
        </a:p>
      </dgm:t>
    </dgm:pt>
    <dgm:pt modelId="{B7BE1424-8A88-4B69-B839-BCC96E029A83}" type="sibTrans" cxnId="{2C1731B5-55CC-4AD7-B0BE-D021A5D5427A}">
      <dgm:prSet/>
      <dgm:spPr/>
      <dgm:t>
        <a:bodyPr/>
        <a:lstStyle/>
        <a:p>
          <a:endParaRPr lang="zh-CN" altLang="en-US"/>
        </a:p>
      </dgm:t>
    </dgm:pt>
    <dgm:pt modelId="{4FDDE629-C370-421A-AC65-A06890569A20}">
      <dgm:prSet phldrT="[文本]" custT="1"/>
      <dgm:spPr/>
      <dgm:t>
        <a:bodyPr/>
        <a:lstStyle/>
        <a:p>
          <a:endParaRPr lang="zh-CN" altLang="en-US" sz="2000" b="1" dirty="0"/>
        </a:p>
      </dgm:t>
    </dgm:pt>
    <dgm:pt modelId="{7D457731-2252-488A-884B-A66AA9DC9B36}" type="parTrans" cxnId="{29F4A33F-60B4-499D-8C0D-DC8B023BE6F4}">
      <dgm:prSet/>
      <dgm:spPr/>
      <dgm:t>
        <a:bodyPr/>
        <a:lstStyle/>
        <a:p>
          <a:endParaRPr lang="zh-CN" altLang="en-US"/>
        </a:p>
      </dgm:t>
    </dgm:pt>
    <dgm:pt modelId="{A682EA2C-7BB1-4C8E-A82A-E9067AC1AD8F}" type="sibTrans" cxnId="{29F4A33F-60B4-499D-8C0D-DC8B023BE6F4}">
      <dgm:prSet/>
      <dgm:spPr/>
      <dgm:t>
        <a:bodyPr/>
        <a:lstStyle/>
        <a:p>
          <a:endParaRPr lang="zh-CN" altLang="en-US"/>
        </a:p>
      </dgm:t>
    </dgm:pt>
    <dgm:pt modelId="{432DD4E3-2969-49E7-816E-60A4B1E04B06}" type="pres">
      <dgm:prSet presAssocID="{94CB352C-0607-454D-B186-0CAF25ECE144}" presName="linear" presStyleCnt="0">
        <dgm:presLayoutVars>
          <dgm:animLvl val="lvl"/>
          <dgm:resizeHandles val="exact"/>
        </dgm:presLayoutVars>
      </dgm:prSet>
      <dgm:spPr/>
    </dgm:pt>
    <dgm:pt modelId="{D0924BC2-4A16-4D5A-B2E6-F6B845D7E4B2}" type="pres">
      <dgm:prSet presAssocID="{95F253CB-5986-4298-B13A-8C5CF338C3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DBFDB9-0710-4AAC-9A48-523E32572381}" type="pres">
      <dgm:prSet presAssocID="{95F253CB-5986-4298-B13A-8C5CF338C3F4}" presName="childText" presStyleLbl="revTx" presStyleIdx="0" presStyleCnt="3" custLinFactNeighborX="125" custLinFactNeighborY="-3634">
        <dgm:presLayoutVars>
          <dgm:bulletEnabled val="1"/>
        </dgm:presLayoutVars>
      </dgm:prSet>
      <dgm:spPr/>
    </dgm:pt>
    <dgm:pt modelId="{0D3B6F49-1A6C-4C4D-ACB5-9A8F74E3A918}" type="pres">
      <dgm:prSet presAssocID="{F75A45E0-6FBE-44A6-86A7-B990B7C7E5B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223DB7-318B-4D27-BCBB-D0C510585DB9}" type="pres">
      <dgm:prSet presAssocID="{F75A45E0-6FBE-44A6-86A7-B990B7C7E5B7}" presName="childText" presStyleLbl="revTx" presStyleIdx="1" presStyleCnt="3">
        <dgm:presLayoutVars>
          <dgm:bulletEnabled val="1"/>
        </dgm:presLayoutVars>
      </dgm:prSet>
      <dgm:spPr/>
    </dgm:pt>
    <dgm:pt modelId="{CA19659B-78FF-48CC-9D5D-1FD36068FE61}" type="pres">
      <dgm:prSet presAssocID="{88E92685-3A87-460C-A71C-467211CAC8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5D2BEA-02BE-4E85-BBB5-D782441F4963}" type="pres">
      <dgm:prSet presAssocID="{88E92685-3A87-460C-A71C-467211CAC8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3B80412-D75C-4A47-B57E-0F103B34D660}" type="presOf" srcId="{94CB352C-0607-454D-B186-0CAF25ECE144}" destId="{432DD4E3-2969-49E7-816E-60A4B1E04B06}" srcOrd="0" destOrd="0" presId="urn:microsoft.com/office/officeart/2005/8/layout/vList2"/>
    <dgm:cxn modelId="{29F4A33F-60B4-499D-8C0D-DC8B023BE6F4}" srcId="{88E92685-3A87-460C-A71C-467211CAC86E}" destId="{4FDDE629-C370-421A-AC65-A06890569A20}" srcOrd="0" destOrd="0" parTransId="{7D457731-2252-488A-884B-A66AA9DC9B36}" sibTransId="{A682EA2C-7BB1-4C8E-A82A-E9067AC1AD8F}"/>
    <dgm:cxn modelId="{A4D46A61-23CB-4515-9668-793566472FD8}" type="presOf" srcId="{88E92685-3A87-460C-A71C-467211CAC86E}" destId="{CA19659B-78FF-48CC-9D5D-1FD36068FE61}" srcOrd="0" destOrd="0" presId="urn:microsoft.com/office/officeart/2005/8/layout/vList2"/>
    <dgm:cxn modelId="{79DFDB61-61B6-4C16-8E9C-D69E6A96223E}" srcId="{94CB352C-0607-454D-B186-0CAF25ECE144}" destId="{95F253CB-5986-4298-B13A-8C5CF338C3F4}" srcOrd="0" destOrd="0" parTransId="{2D91BF86-369D-431C-B82E-79F614F3173A}" sibTransId="{102A717E-4AB3-4139-9225-D1855CD6B9E4}"/>
    <dgm:cxn modelId="{3919F973-7801-4454-A3CB-85AC91362F23}" type="presOf" srcId="{F75A45E0-6FBE-44A6-86A7-B990B7C7E5B7}" destId="{0D3B6F49-1A6C-4C4D-ACB5-9A8F74E3A918}" srcOrd="0" destOrd="0" presId="urn:microsoft.com/office/officeart/2005/8/layout/vList2"/>
    <dgm:cxn modelId="{A8817E59-5426-407E-9C77-66E9191BD7D4}" type="presOf" srcId="{9FCBF401-4AEB-49A5-B19D-50B9B48960F5}" destId="{B8DBFDB9-0710-4AAC-9A48-523E32572381}" srcOrd="0" destOrd="0" presId="urn:microsoft.com/office/officeart/2005/8/layout/vList2"/>
    <dgm:cxn modelId="{3719D17B-ABFA-45C1-9CAC-D0FB6C52C4D7}" srcId="{94CB352C-0607-454D-B186-0CAF25ECE144}" destId="{F75A45E0-6FBE-44A6-86A7-B990B7C7E5B7}" srcOrd="1" destOrd="0" parTransId="{39414F23-B4F6-435E-83B2-B0D5222283F7}" sibTransId="{5A8AA5E4-4FEB-48E2-A8E9-43139F33C7AC}"/>
    <dgm:cxn modelId="{61A56A87-0BB9-45FF-A008-A278F6B7FB25}" type="presOf" srcId="{AA7E0387-61E6-4825-B6B3-D67E7A987501}" destId="{11223DB7-318B-4D27-BCBB-D0C510585DB9}" srcOrd="0" destOrd="0" presId="urn:microsoft.com/office/officeart/2005/8/layout/vList2"/>
    <dgm:cxn modelId="{75856A9A-F514-4A89-9A0E-328EC7712EA8}" srcId="{F75A45E0-6FBE-44A6-86A7-B990B7C7E5B7}" destId="{AA7E0387-61E6-4825-B6B3-D67E7A987501}" srcOrd="0" destOrd="0" parTransId="{C2430239-4C36-4975-BF06-833DE9C2986A}" sibTransId="{E2FC19FE-5CBA-4360-95A1-9CD371248671}"/>
    <dgm:cxn modelId="{2C1731B5-55CC-4AD7-B0BE-D021A5D5427A}" srcId="{94CB352C-0607-454D-B186-0CAF25ECE144}" destId="{88E92685-3A87-460C-A71C-467211CAC86E}" srcOrd="2" destOrd="0" parTransId="{64C04409-1FB6-4921-B039-1315714BB65B}" sibTransId="{B7BE1424-8A88-4B69-B839-BCC96E029A83}"/>
    <dgm:cxn modelId="{098AAABC-952D-48B8-9231-B9E96FC45372}" type="presOf" srcId="{95F253CB-5986-4298-B13A-8C5CF338C3F4}" destId="{D0924BC2-4A16-4D5A-B2E6-F6B845D7E4B2}" srcOrd="0" destOrd="0" presId="urn:microsoft.com/office/officeart/2005/8/layout/vList2"/>
    <dgm:cxn modelId="{3016C0BD-4AEA-421C-BD29-B7F08F261D97}" type="presOf" srcId="{4FDDE629-C370-421A-AC65-A06890569A20}" destId="{BE5D2BEA-02BE-4E85-BBB5-D782441F4963}" srcOrd="0" destOrd="0" presId="urn:microsoft.com/office/officeart/2005/8/layout/vList2"/>
    <dgm:cxn modelId="{BCFE77E2-3171-4AAF-9801-60B0AC067339}" srcId="{95F253CB-5986-4298-B13A-8C5CF338C3F4}" destId="{9FCBF401-4AEB-49A5-B19D-50B9B48960F5}" srcOrd="0" destOrd="0" parTransId="{902FAECA-C723-4629-B2EB-AB2221E51BB8}" sibTransId="{D332C133-54FA-43A2-83BE-11DEE5788F2C}"/>
    <dgm:cxn modelId="{9F75B5AF-FA06-4AB1-8368-53E5536BD43D}" type="presParOf" srcId="{432DD4E3-2969-49E7-816E-60A4B1E04B06}" destId="{D0924BC2-4A16-4D5A-B2E6-F6B845D7E4B2}" srcOrd="0" destOrd="0" presId="urn:microsoft.com/office/officeart/2005/8/layout/vList2"/>
    <dgm:cxn modelId="{732E450D-D32A-451E-BAF8-3596FDA6277D}" type="presParOf" srcId="{432DD4E3-2969-49E7-816E-60A4B1E04B06}" destId="{B8DBFDB9-0710-4AAC-9A48-523E32572381}" srcOrd="1" destOrd="0" presId="urn:microsoft.com/office/officeart/2005/8/layout/vList2"/>
    <dgm:cxn modelId="{554E0E0C-4722-4683-9508-BFB0389F2374}" type="presParOf" srcId="{432DD4E3-2969-49E7-816E-60A4B1E04B06}" destId="{0D3B6F49-1A6C-4C4D-ACB5-9A8F74E3A918}" srcOrd="2" destOrd="0" presId="urn:microsoft.com/office/officeart/2005/8/layout/vList2"/>
    <dgm:cxn modelId="{260D6CCC-29A8-4AEA-9435-CE254101F746}" type="presParOf" srcId="{432DD4E3-2969-49E7-816E-60A4B1E04B06}" destId="{11223DB7-318B-4D27-BCBB-D0C510585DB9}" srcOrd="3" destOrd="0" presId="urn:microsoft.com/office/officeart/2005/8/layout/vList2"/>
    <dgm:cxn modelId="{A52AB02E-A85B-4500-9250-74ACCAAF5159}" type="presParOf" srcId="{432DD4E3-2969-49E7-816E-60A4B1E04B06}" destId="{CA19659B-78FF-48CC-9D5D-1FD36068FE61}" srcOrd="4" destOrd="0" presId="urn:microsoft.com/office/officeart/2005/8/layout/vList2"/>
    <dgm:cxn modelId="{9123BFB0-5BF0-4F32-A36B-5339386C66E2}" type="presParOf" srcId="{432DD4E3-2969-49E7-816E-60A4B1E04B06}" destId="{BE5D2BEA-02BE-4E85-BBB5-D782441F496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DDA89E-4B7E-4F15-A8DA-C5CA522B84ED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78E794AC-8F5A-402A-95F8-866417A13F07}">
      <dgm:prSet phldrT="[文本]"/>
      <dgm:spPr/>
      <dgm:t>
        <a:bodyPr/>
        <a:lstStyle/>
        <a:p>
          <a:r>
            <a:rPr lang="zh-CN" altLang="en-US" b="1" dirty="0"/>
            <a:t>手术分级信息报告制度</a:t>
          </a:r>
        </a:p>
      </dgm:t>
    </dgm:pt>
    <dgm:pt modelId="{F592CF09-86F4-49D6-AA04-512FE23B5C40}" type="parTrans" cxnId="{A404A61D-0E8A-49D1-8144-06E07AABF5BB}">
      <dgm:prSet/>
      <dgm:spPr/>
      <dgm:t>
        <a:bodyPr/>
        <a:lstStyle/>
        <a:p>
          <a:endParaRPr lang="zh-CN" altLang="en-US"/>
        </a:p>
      </dgm:t>
    </dgm:pt>
    <dgm:pt modelId="{C7080929-87E5-4898-9D32-A8B43B628553}" type="sibTrans" cxnId="{A404A61D-0E8A-49D1-8144-06E07AABF5BB}">
      <dgm:prSet/>
      <dgm:spPr/>
      <dgm:t>
        <a:bodyPr/>
        <a:lstStyle/>
        <a:p>
          <a:endParaRPr lang="zh-CN" altLang="en-US"/>
        </a:p>
      </dgm:t>
    </dgm:pt>
    <dgm:pt modelId="{156D422F-4FEC-4877-AD13-2CCDD86A3B99}">
      <dgm:prSet phldrT="[文本]" custT="1"/>
      <dgm:spPr/>
      <dgm:t>
        <a:bodyPr/>
        <a:lstStyle/>
        <a:p>
          <a:r>
            <a:rPr lang="zh-CN" altLang="en-US" sz="1800" dirty="0"/>
            <a:t>向核发其</a:t>
          </a:r>
          <a:r>
            <a:rPr lang="en-US" altLang="zh-CN" sz="1800" dirty="0"/>
            <a:t>《</a:t>
          </a:r>
          <a:r>
            <a:rPr lang="zh-CN" altLang="en-US" sz="1800" dirty="0"/>
            <a:t>医疗机构执业许可证</a:t>
          </a:r>
          <a:r>
            <a:rPr lang="en-US" altLang="zh-CN" sz="1800" dirty="0"/>
            <a:t>》</a:t>
          </a:r>
          <a:r>
            <a:rPr lang="zh-CN" altLang="en-US" sz="1800" dirty="0"/>
            <a:t>的卫生健康行政部门报送本机构</a:t>
          </a:r>
          <a:r>
            <a:rPr lang="zh-CN" altLang="en-US" sz="1800" dirty="0">
              <a:solidFill>
                <a:srgbClr val="FF0000"/>
              </a:solidFill>
            </a:rPr>
            <a:t>三、四级手术分级管理目录信息</a:t>
          </a:r>
        </a:p>
      </dgm:t>
    </dgm:pt>
    <dgm:pt modelId="{8B1BADF1-8DA2-47D2-B25B-473F1B13405F}" type="parTrans" cxnId="{802F93DD-B616-4339-BC2E-03B4EDC0968B}">
      <dgm:prSet/>
      <dgm:spPr/>
      <dgm:t>
        <a:bodyPr/>
        <a:lstStyle/>
        <a:p>
          <a:endParaRPr lang="zh-CN" altLang="en-US"/>
        </a:p>
      </dgm:t>
    </dgm:pt>
    <dgm:pt modelId="{C5EB60DC-E71D-4508-A716-DE27DBB01A02}" type="sibTrans" cxnId="{802F93DD-B616-4339-BC2E-03B4EDC0968B}">
      <dgm:prSet/>
      <dgm:spPr/>
      <dgm:t>
        <a:bodyPr/>
        <a:lstStyle/>
        <a:p>
          <a:endParaRPr lang="zh-CN" altLang="en-US"/>
        </a:p>
      </dgm:t>
    </dgm:pt>
    <dgm:pt modelId="{A6F5C908-AC00-4867-BDD0-B13CCDA35115}">
      <dgm:prSet phldrT="[文本]"/>
      <dgm:spPr/>
      <dgm:t>
        <a:bodyPr/>
        <a:lstStyle/>
        <a:p>
          <a:r>
            <a:rPr lang="zh-CN" altLang="en-US" b="1" dirty="0"/>
            <a:t>手术分级公示制度</a:t>
          </a:r>
        </a:p>
      </dgm:t>
    </dgm:pt>
    <dgm:pt modelId="{C70C080D-30C7-40A7-830E-E7B45FE712F9}" type="parTrans" cxnId="{5B0CE7B7-5C40-4AB2-A87A-6211363702E9}">
      <dgm:prSet/>
      <dgm:spPr/>
      <dgm:t>
        <a:bodyPr/>
        <a:lstStyle/>
        <a:p>
          <a:endParaRPr lang="zh-CN" altLang="en-US"/>
        </a:p>
      </dgm:t>
    </dgm:pt>
    <dgm:pt modelId="{F89E69C4-35C9-4948-B3B6-828005958309}" type="sibTrans" cxnId="{5B0CE7B7-5C40-4AB2-A87A-6211363702E9}">
      <dgm:prSet/>
      <dgm:spPr/>
      <dgm:t>
        <a:bodyPr/>
        <a:lstStyle/>
        <a:p>
          <a:endParaRPr lang="zh-CN" altLang="en-US"/>
        </a:p>
      </dgm:t>
    </dgm:pt>
    <dgm:pt modelId="{9CC47EC1-9605-4DEA-ABAE-0B7D8F4B17CA}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主动向社会公开三、四级手术分级管理目录</a:t>
          </a:r>
        </a:p>
      </dgm:t>
    </dgm:pt>
    <dgm:pt modelId="{208465B5-3082-4D66-B64E-DE46647957D7}" type="parTrans" cxnId="{54B250E3-B2AA-43D4-BC79-0EF62F112A39}">
      <dgm:prSet/>
      <dgm:spPr/>
      <dgm:t>
        <a:bodyPr/>
        <a:lstStyle/>
        <a:p>
          <a:endParaRPr lang="zh-CN" altLang="en-US"/>
        </a:p>
      </dgm:t>
    </dgm:pt>
    <dgm:pt modelId="{349026AC-9CE1-4E74-9C42-FA070ADD942D}" type="sibTrans" cxnId="{54B250E3-B2AA-43D4-BC79-0EF62F112A39}">
      <dgm:prSet/>
      <dgm:spPr/>
      <dgm:t>
        <a:bodyPr/>
        <a:lstStyle/>
        <a:p>
          <a:endParaRPr lang="zh-CN" altLang="en-US"/>
        </a:p>
      </dgm:t>
    </dgm:pt>
    <dgm:pt modelId="{7684CBE0-4152-4D78-911A-16D35756688E}">
      <dgm:prSet phldrT="[文本]"/>
      <dgm:spPr/>
      <dgm:t>
        <a:bodyPr/>
        <a:lstStyle/>
        <a:p>
          <a:r>
            <a:rPr lang="zh-CN" altLang="en-US" b="1" dirty="0"/>
            <a:t>手术授权制度</a:t>
          </a:r>
        </a:p>
      </dgm:t>
    </dgm:pt>
    <dgm:pt modelId="{0924C722-7CE8-487A-92BB-30295F73A5F4}" type="parTrans" cxnId="{E66EFFD4-36F8-4E2A-9D98-1EB13F18D352}">
      <dgm:prSet/>
      <dgm:spPr/>
      <dgm:t>
        <a:bodyPr/>
        <a:lstStyle/>
        <a:p>
          <a:endParaRPr lang="zh-CN" altLang="en-US"/>
        </a:p>
      </dgm:t>
    </dgm:pt>
    <dgm:pt modelId="{AAD8AF4B-3946-453C-BD85-E1C09895D403}" type="sibTrans" cxnId="{E66EFFD4-36F8-4E2A-9D98-1EB13F18D352}">
      <dgm:prSet/>
      <dgm:spPr/>
      <dgm:t>
        <a:bodyPr/>
        <a:lstStyle/>
        <a:p>
          <a:endParaRPr lang="zh-CN" altLang="en-US"/>
        </a:p>
      </dgm:t>
    </dgm:pt>
    <dgm:pt modelId="{8F01EFF3-EC86-4207-8293-59447E00D3A2}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三、四级手术手术应当</a:t>
          </a:r>
          <a:r>
            <a:rPr lang="zh-CN" altLang="en-US" sz="1800" dirty="0">
              <a:solidFill>
                <a:srgbClr val="FF0000"/>
              </a:solidFill>
            </a:rPr>
            <a:t>逐项授权</a:t>
          </a:r>
          <a:r>
            <a:rPr lang="zh-CN" altLang="en-US" sz="1800" dirty="0">
              <a:solidFill>
                <a:schemeClr val="tx1"/>
              </a:solidFill>
            </a:rPr>
            <a:t>，原则上</a:t>
          </a:r>
          <a:r>
            <a:rPr lang="zh-CN" altLang="en-US" sz="1800" dirty="0">
              <a:solidFill>
                <a:srgbClr val="FF0000"/>
              </a:solidFill>
            </a:rPr>
            <a:t>不得与术者职称、职务挂钩</a:t>
          </a:r>
        </a:p>
      </dgm:t>
    </dgm:pt>
    <dgm:pt modelId="{4F16744B-D946-4F30-9DC6-2F05B95D5FC0}" type="parTrans" cxnId="{0FF7E64D-1E1D-4E0C-B4D8-EE2074D24B96}">
      <dgm:prSet/>
      <dgm:spPr/>
      <dgm:t>
        <a:bodyPr/>
        <a:lstStyle/>
        <a:p>
          <a:endParaRPr lang="zh-CN" altLang="en-US"/>
        </a:p>
      </dgm:t>
    </dgm:pt>
    <dgm:pt modelId="{08414538-37A3-40FA-83DE-A2F3196DCB5F}" type="sibTrans" cxnId="{0FF7E64D-1E1D-4E0C-B4D8-EE2074D24B96}">
      <dgm:prSet/>
      <dgm:spPr/>
      <dgm:t>
        <a:bodyPr/>
        <a:lstStyle/>
        <a:p>
          <a:endParaRPr lang="zh-CN" altLang="en-US"/>
        </a:p>
      </dgm:t>
    </dgm:pt>
    <dgm:pt modelId="{ADF2658D-4411-4753-B5CF-82875D969DA6}">
      <dgm:prSet phldrT="[文本]"/>
      <dgm:spPr/>
      <dgm:t>
        <a:bodyPr/>
        <a:lstStyle/>
        <a:p>
          <a:r>
            <a:rPr lang="zh-CN" altLang="en-US" b="1" dirty="0"/>
            <a:t>手术技术临床应用能力评估</a:t>
          </a:r>
        </a:p>
      </dgm:t>
    </dgm:pt>
    <dgm:pt modelId="{5606FC6A-F38A-40B9-9DB2-4DF2BCC8AAEA}" type="parTrans" cxnId="{27557D31-660A-46BA-A4CF-406F745B23AA}">
      <dgm:prSet/>
      <dgm:spPr/>
      <dgm:t>
        <a:bodyPr/>
        <a:lstStyle/>
        <a:p>
          <a:endParaRPr lang="zh-CN" altLang="en-US"/>
        </a:p>
      </dgm:t>
    </dgm:pt>
    <dgm:pt modelId="{4A85B96D-B9E6-40E6-9E27-0033214F1930}" type="sibTrans" cxnId="{27557D31-660A-46BA-A4CF-406F745B23AA}">
      <dgm:prSet/>
      <dgm:spPr/>
      <dgm:t>
        <a:bodyPr/>
        <a:lstStyle/>
        <a:p>
          <a:endParaRPr lang="zh-CN" altLang="en-US"/>
        </a:p>
      </dgm:t>
    </dgm:pt>
    <dgm:pt modelId="{E20957A2-584E-4F60-A407-F2F198BB82FE}">
      <dgm:prSet phldrT="[文本]"/>
      <dgm:spPr/>
      <dgm:t>
        <a:bodyPr/>
        <a:lstStyle/>
        <a:p>
          <a:r>
            <a:rPr lang="zh-CN" altLang="en-US" b="1" dirty="0"/>
            <a:t>四级手术术前多学科讨论制度</a:t>
          </a:r>
        </a:p>
      </dgm:t>
    </dgm:pt>
    <dgm:pt modelId="{715068F9-47D0-4500-85D2-D1CE5F3F74DE}" type="parTrans" cxnId="{DCAD7146-68C0-465D-963B-31E8D6C08749}">
      <dgm:prSet/>
      <dgm:spPr/>
      <dgm:t>
        <a:bodyPr/>
        <a:lstStyle/>
        <a:p>
          <a:endParaRPr lang="zh-CN" altLang="en-US"/>
        </a:p>
      </dgm:t>
    </dgm:pt>
    <dgm:pt modelId="{94BECEF6-821B-404C-822D-11DF064ABECD}" type="sibTrans" cxnId="{DCAD7146-68C0-465D-963B-31E8D6C08749}">
      <dgm:prSet/>
      <dgm:spPr/>
      <dgm:t>
        <a:bodyPr/>
        <a:lstStyle/>
        <a:p>
          <a:endParaRPr lang="zh-CN" altLang="en-US"/>
        </a:p>
      </dgm:t>
    </dgm:pt>
    <dgm:pt modelId="{08918071-37A5-4687-AAB5-52F9A4DFA715}">
      <dgm:prSet phldrT="[文本]"/>
      <dgm:spPr/>
      <dgm:t>
        <a:bodyPr/>
        <a:lstStyle/>
        <a:p>
          <a:r>
            <a:rPr lang="zh-CN" altLang="en-US" b="1" dirty="0"/>
            <a:t>手术随访制度</a:t>
          </a:r>
        </a:p>
      </dgm:t>
    </dgm:pt>
    <dgm:pt modelId="{72184C88-33E9-4255-B5B6-19563BEA6DCA}" type="parTrans" cxnId="{4B0EA8B5-B7E6-4F3F-9899-49A953A39F61}">
      <dgm:prSet/>
      <dgm:spPr/>
      <dgm:t>
        <a:bodyPr/>
        <a:lstStyle/>
        <a:p>
          <a:endParaRPr lang="zh-CN" altLang="en-US"/>
        </a:p>
      </dgm:t>
    </dgm:pt>
    <dgm:pt modelId="{67E5663A-AE35-446B-9AF5-ABCD2659F779}" type="sibTrans" cxnId="{4B0EA8B5-B7E6-4F3F-9899-49A953A39F61}">
      <dgm:prSet/>
      <dgm:spPr/>
      <dgm:t>
        <a:bodyPr/>
        <a:lstStyle/>
        <a:p>
          <a:endParaRPr lang="zh-CN" altLang="en-US"/>
        </a:p>
      </dgm:t>
    </dgm:pt>
    <dgm:pt modelId="{A23453C2-41FA-44B8-B9A3-F2CA69953BC4}">
      <dgm:prSet phldrT="[文本]"/>
      <dgm:spPr/>
      <dgm:t>
        <a:bodyPr/>
        <a:lstStyle/>
        <a:p>
          <a:r>
            <a:rPr lang="zh-CN" altLang="en-US" b="1" dirty="0"/>
            <a:t>手术不良事件个案报告制度</a:t>
          </a:r>
        </a:p>
      </dgm:t>
    </dgm:pt>
    <dgm:pt modelId="{5584F3BA-1158-41B6-B633-ED9DBA6DD7A6}" type="parTrans" cxnId="{CD643825-49F6-4CFB-A17E-C932D715BE38}">
      <dgm:prSet/>
      <dgm:spPr/>
      <dgm:t>
        <a:bodyPr/>
        <a:lstStyle/>
        <a:p>
          <a:endParaRPr lang="zh-CN" altLang="en-US"/>
        </a:p>
      </dgm:t>
    </dgm:pt>
    <dgm:pt modelId="{882AD0D5-7C93-44C1-93AE-9543C465B7C4}" type="sibTrans" cxnId="{CD643825-49F6-4CFB-A17E-C932D715BE38}">
      <dgm:prSet/>
      <dgm:spPr/>
      <dgm:t>
        <a:bodyPr/>
        <a:lstStyle/>
        <a:p>
          <a:endParaRPr lang="zh-CN" altLang="en-US"/>
        </a:p>
      </dgm:t>
    </dgm:pt>
    <dgm:pt modelId="{9028D771-A29D-4CA0-8283-4AAD7008C235}">
      <dgm:prSet phldrT="[文本]" custT="1"/>
      <dgm:spPr/>
      <dgm:t>
        <a:bodyPr/>
        <a:lstStyle/>
        <a:p>
          <a:r>
            <a:rPr lang="zh-CN" altLang="en-US" sz="1800" dirty="0"/>
            <a:t>四级手术评估周期</a:t>
          </a:r>
          <a:r>
            <a:rPr lang="zh-CN" altLang="en-US" sz="1800" dirty="0">
              <a:solidFill>
                <a:srgbClr val="FF0000"/>
              </a:solidFill>
            </a:rPr>
            <a:t>原则不超过</a:t>
          </a:r>
          <a:r>
            <a:rPr lang="en-US" altLang="zh-CN" sz="1800" dirty="0">
              <a:solidFill>
                <a:srgbClr val="FF0000"/>
              </a:solidFill>
            </a:rPr>
            <a:t>1</a:t>
          </a:r>
          <a:r>
            <a:rPr lang="zh-CN" altLang="en-US" sz="1800" dirty="0">
              <a:solidFill>
                <a:srgbClr val="FF0000"/>
              </a:solidFill>
            </a:rPr>
            <a:t>年</a:t>
          </a:r>
        </a:p>
      </dgm:t>
    </dgm:pt>
    <dgm:pt modelId="{85175E6F-7F38-4948-A558-091AEE39ECD8}" type="parTrans" cxnId="{06EDF7F3-9AC6-4479-8B56-C448FE386682}">
      <dgm:prSet/>
      <dgm:spPr/>
      <dgm:t>
        <a:bodyPr/>
        <a:lstStyle/>
        <a:p>
          <a:endParaRPr lang="zh-CN" altLang="en-US"/>
        </a:p>
      </dgm:t>
    </dgm:pt>
    <dgm:pt modelId="{D93111D0-C10C-426D-A6BA-25DBE3FA94B4}" type="sibTrans" cxnId="{06EDF7F3-9AC6-4479-8B56-C448FE386682}">
      <dgm:prSet/>
      <dgm:spPr/>
      <dgm:t>
        <a:bodyPr/>
        <a:lstStyle/>
        <a:p>
          <a:endParaRPr lang="zh-CN" altLang="en-US"/>
        </a:p>
      </dgm:t>
    </dgm:pt>
    <dgm:pt modelId="{6E51DCF9-CA78-4CC2-88A5-968A6DF7481C}">
      <dgm:prSet phldrT="[文本]" custT="1"/>
      <dgm:spPr/>
      <dgm:t>
        <a:bodyPr/>
        <a:lstStyle/>
        <a:p>
          <a:r>
            <a:rPr lang="zh-CN" altLang="en-US" sz="1800" dirty="0">
              <a:solidFill>
                <a:srgbClr val="FF0000"/>
              </a:solidFill>
            </a:rPr>
            <a:t>每例四级手术</a:t>
          </a:r>
          <a:r>
            <a:rPr lang="zh-CN" altLang="en-US" sz="1800" dirty="0">
              <a:solidFill>
                <a:schemeClr val="tx1"/>
              </a:solidFill>
            </a:rPr>
            <a:t>在手术实施前均应完成多学科术前讨论</a:t>
          </a:r>
        </a:p>
      </dgm:t>
    </dgm:pt>
    <dgm:pt modelId="{CE2A40E2-5C47-4C02-A4F5-E5F12BF0D564}" type="parTrans" cxnId="{F5B06931-61B7-423D-9F3C-0329F0BFBEBD}">
      <dgm:prSet/>
      <dgm:spPr/>
      <dgm:t>
        <a:bodyPr/>
        <a:lstStyle/>
        <a:p>
          <a:endParaRPr lang="zh-CN" altLang="en-US"/>
        </a:p>
      </dgm:t>
    </dgm:pt>
    <dgm:pt modelId="{180EA1E9-9A42-42E4-8199-D259D3B4376C}" type="sibTrans" cxnId="{F5B06931-61B7-423D-9F3C-0329F0BFBEBD}">
      <dgm:prSet/>
      <dgm:spPr/>
      <dgm:t>
        <a:bodyPr/>
        <a:lstStyle/>
        <a:p>
          <a:endParaRPr lang="zh-CN" altLang="en-US"/>
        </a:p>
      </dgm:t>
    </dgm:pt>
    <dgm:pt modelId="{F7480D68-99E1-4598-80B5-A97858B0CAD3}">
      <dgm:prSet phldrT="[文本]" custT="1"/>
      <dgm:spPr/>
      <dgm:t>
        <a:bodyPr/>
        <a:lstStyle/>
        <a:p>
          <a:r>
            <a:rPr lang="zh-CN" altLang="en-US" sz="1800" dirty="0"/>
            <a:t>四级手术术后患者原则上</a:t>
          </a:r>
          <a:r>
            <a:rPr lang="zh-CN" altLang="en-US" sz="1800" dirty="0">
              <a:solidFill>
                <a:srgbClr val="FF0000"/>
              </a:solidFill>
            </a:rPr>
            <a:t>随访不少于每年</a:t>
          </a:r>
          <a:r>
            <a:rPr lang="en-US" altLang="zh-CN" sz="1800" dirty="0">
              <a:solidFill>
                <a:srgbClr val="FF0000"/>
              </a:solidFill>
            </a:rPr>
            <a:t>1</a:t>
          </a:r>
          <a:r>
            <a:rPr lang="zh-CN" altLang="en-US" sz="1800" dirty="0">
              <a:solidFill>
                <a:srgbClr val="FF0000"/>
              </a:solidFill>
            </a:rPr>
            <a:t>次</a:t>
          </a:r>
        </a:p>
      </dgm:t>
    </dgm:pt>
    <dgm:pt modelId="{5877D7F2-35CF-4F25-99FD-87AEEE83D301}" type="parTrans" cxnId="{6B9FBB3E-56E6-415D-812D-0366AB477F33}">
      <dgm:prSet/>
      <dgm:spPr/>
      <dgm:t>
        <a:bodyPr/>
        <a:lstStyle/>
        <a:p>
          <a:endParaRPr lang="zh-CN" altLang="en-US"/>
        </a:p>
      </dgm:t>
    </dgm:pt>
    <dgm:pt modelId="{E99AAF8A-19C1-49F7-AB00-ABBFF8C50400}" type="sibTrans" cxnId="{6B9FBB3E-56E6-415D-812D-0366AB477F33}">
      <dgm:prSet/>
      <dgm:spPr/>
      <dgm:t>
        <a:bodyPr/>
        <a:lstStyle/>
        <a:p>
          <a:endParaRPr lang="zh-CN" altLang="en-US"/>
        </a:p>
      </dgm:t>
    </dgm:pt>
    <dgm:pt modelId="{71F17035-D396-4CE5-84A2-B161BF9D9298}">
      <dgm:prSet phldrT="[文本]" custT="1"/>
      <dgm:spPr/>
      <dgm:t>
        <a:bodyPr/>
        <a:lstStyle/>
        <a:p>
          <a:r>
            <a:rPr lang="zh-CN" altLang="en-US" sz="1800" dirty="0"/>
            <a:t>四级手术发生非计划二次手术、严重医疗质量（安全）不良事件等情形，应在</a:t>
          </a:r>
          <a:r>
            <a:rPr lang="zh-CN" altLang="en-US" sz="1800" dirty="0">
              <a:solidFill>
                <a:srgbClr val="FF0000"/>
              </a:solidFill>
            </a:rPr>
            <a:t>发生后</a:t>
          </a:r>
          <a:r>
            <a:rPr lang="en-US" altLang="zh-CN" sz="1800" dirty="0">
              <a:solidFill>
                <a:srgbClr val="FF0000"/>
              </a:solidFill>
            </a:rPr>
            <a:t>3</a:t>
          </a:r>
          <a:r>
            <a:rPr lang="zh-CN" altLang="en-US" sz="1800" dirty="0">
              <a:solidFill>
                <a:srgbClr val="FF0000"/>
              </a:solidFill>
            </a:rPr>
            <a:t>天内组织全科讨论</a:t>
          </a:r>
        </a:p>
      </dgm:t>
    </dgm:pt>
    <dgm:pt modelId="{FCBE8FF2-64D7-4C0E-8524-FF2FA27528A6}" type="parTrans" cxnId="{BDDDAB78-76CD-4BFF-A368-0B5050A7CE43}">
      <dgm:prSet/>
      <dgm:spPr/>
      <dgm:t>
        <a:bodyPr/>
        <a:lstStyle/>
        <a:p>
          <a:endParaRPr lang="zh-CN" altLang="en-US"/>
        </a:p>
      </dgm:t>
    </dgm:pt>
    <dgm:pt modelId="{35EFC292-CFBB-43C2-A56E-CC4765177503}" type="sibTrans" cxnId="{BDDDAB78-76CD-4BFF-A368-0B5050A7CE43}">
      <dgm:prSet/>
      <dgm:spPr/>
      <dgm:t>
        <a:bodyPr/>
        <a:lstStyle/>
        <a:p>
          <a:endParaRPr lang="zh-CN" altLang="en-US"/>
        </a:p>
      </dgm:t>
    </dgm:pt>
    <dgm:pt modelId="{585F8A08-E96E-4CFA-9563-A0FECD0E3E03}" type="pres">
      <dgm:prSet presAssocID="{05DDA89E-4B7E-4F15-A8DA-C5CA522B84ED}" presName="Name0" presStyleCnt="0">
        <dgm:presLayoutVars>
          <dgm:dir/>
          <dgm:animLvl val="lvl"/>
          <dgm:resizeHandles val="exact"/>
        </dgm:presLayoutVars>
      </dgm:prSet>
      <dgm:spPr/>
    </dgm:pt>
    <dgm:pt modelId="{489A02D5-CC85-404E-9B2B-36A693F2FA3C}" type="pres">
      <dgm:prSet presAssocID="{78E794AC-8F5A-402A-95F8-866417A13F07}" presName="linNode" presStyleCnt="0"/>
      <dgm:spPr/>
    </dgm:pt>
    <dgm:pt modelId="{DA954A4B-DB28-4258-B8C6-3C49E89724C5}" type="pres">
      <dgm:prSet presAssocID="{78E794AC-8F5A-402A-95F8-866417A13F07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75AA0864-C430-4C05-9317-71E97A15ECB3}" type="pres">
      <dgm:prSet presAssocID="{78E794AC-8F5A-402A-95F8-866417A13F07}" presName="descendantText" presStyleLbl="alignAccFollowNode1" presStyleIdx="0" presStyleCnt="7">
        <dgm:presLayoutVars>
          <dgm:bulletEnabled val="1"/>
        </dgm:presLayoutVars>
      </dgm:prSet>
      <dgm:spPr/>
    </dgm:pt>
    <dgm:pt modelId="{4E8EDCC9-FBE2-47AB-BEB9-FA1230A660D4}" type="pres">
      <dgm:prSet presAssocID="{C7080929-87E5-4898-9D32-A8B43B628553}" presName="sp" presStyleCnt="0"/>
      <dgm:spPr/>
    </dgm:pt>
    <dgm:pt modelId="{238C0283-0B63-49D0-BC57-4FA0C3FC5F3F}" type="pres">
      <dgm:prSet presAssocID="{A6F5C908-AC00-4867-BDD0-B13CCDA35115}" presName="linNode" presStyleCnt="0"/>
      <dgm:spPr/>
    </dgm:pt>
    <dgm:pt modelId="{E0320B40-D474-43BC-BE59-DBE55E1AE920}" type="pres">
      <dgm:prSet presAssocID="{A6F5C908-AC00-4867-BDD0-B13CCDA35115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B3B3179B-D83C-4F06-8A86-73B6F42D382C}" type="pres">
      <dgm:prSet presAssocID="{A6F5C908-AC00-4867-BDD0-B13CCDA35115}" presName="descendantText" presStyleLbl="alignAccFollowNode1" presStyleIdx="1" presStyleCnt="7">
        <dgm:presLayoutVars>
          <dgm:bulletEnabled val="1"/>
        </dgm:presLayoutVars>
      </dgm:prSet>
      <dgm:spPr/>
    </dgm:pt>
    <dgm:pt modelId="{C79BEAAB-7B88-4ECB-8F19-D766ECC6A1F5}" type="pres">
      <dgm:prSet presAssocID="{F89E69C4-35C9-4948-B3B6-828005958309}" presName="sp" presStyleCnt="0"/>
      <dgm:spPr/>
    </dgm:pt>
    <dgm:pt modelId="{F568E1AF-1406-414C-AF3D-0076FDD5894A}" type="pres">
      <dgm:prSet presAssocID="{7684CBE0-4152-4D78-911A-16D35756688E}" presName="linNode" presStyleCnt="0"/>
      <dgm:spPr/>
    </dgm:pt>
    <dgm:pt modelId="{642675BE-CF2F-4AB8-AA4B-D564A4D41860}" type="pres">
      <dgm:prSet presAssocID="{7684CBE0-4152-4D78-911A-16D35756688E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9E186768-5413-49C8-9BE2-647D5F2B4F48}" type="pres">
      <dgm:prSet presAssocID="{7684CBE0-4152-4D78-911A-16D35756688E}" presName="descendantText" presStyleLbl="alignAccFollowNode1" presStyleIdx="2" presStyleCnt="7">
        <dgm:presLayoutVars>
          <dgm:bulletEnabled val="1"/>
        </dgm:presLayoutVars>
      </dgm:prSet>
      <dgm:spPr/>
    </dgm:pt>
    <dgm:pt modelId="{6E94D3A2-BD92-48EC-A92B-8D8199261D69}" type="pres">
      <dgm:prSet presAssocID="{AAD8AF4B-3946-453C-BD85-E1C09895D403}" presName="sp" presStyleCnt="0"/>
      <dgm:spPr/>
    </dgm:pt>
    <dgm:pt modelId="{3457BE10-3574-4EB7-8C0A-9F6683108AA9}" type="pres">
      <dgm:prSet presAssocID="{ADF2658D-4411-4753-B5CF-82875D969DA6}" presName="linNode" presStyleCnt="0"/>
      <dgm:spPr/>
    </dgm:pt>
    <dgm:pt modelId="{C8A2C581-0C27-40A2-B192-C7E8EFE8374D}" type="pres">
      <dgm:prSet presAssocID="{ADF2658D-4411-4753-B5CF-82875D969DA6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EC47F12C-FEF9-4378-A25C-2FCFD7981AA8}" type="pres">
      <dgm:prSet presAssocID="{ADF2658D-4411-4753-B5CF-82875D969DA6}" presName="descendantText" presStyleLbl="alignAccFollowNode1" presStyleIdx="3" presStyleCnt="7">
        <dgm:presLayoutVars>
          <dgm:bulletEnabled val="1"/>
        </dgm:presLayoutVars>
      </dgm:prSet>
      <dgm:spPr/>
    </dgm:pt>
    <dgm:pt modelId="{CC789412-A0CA-447D-A7EB-A840540799AD}" type="pres">
      <dgm:prSet presAssocID="{4A85B96D-B9E6-40E6-9E27-0033214F1930}" presName="sp" presStyleCnt="0"/>
      <dgm:spPr/>
    </dgm:pt>
    <dgm:pt modelId="{B84DB531-1A3B-4AC2-9537-4E87E20CAD89}" type="pres">
      <dgm:prSet presAssocID="{E20957A2-584E-4F60-A407-F2F198BB82FE}" presName="linNode" presStyleCnt="0"/>
      <dgm:spPr/>
    </dgm:pt>
    <dgm:pt modelId="{F8F53589-8847-4997-9CAA-D9A35676EA9A}" type="pres">
      <dgm:prSet presAssocID="{E20957A2-584E-4F60-A407-F2F198BB82FE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B502BB96-414F-482A-82B0-F04543E85659}" type="pres">
      <dgm:prSet presAssocID="{E20957A2-584E-4F60-A407-F2F198BB82FE}" presName="descendantText" presStyleLbl="alignAccFollowNode1" presStyleIdx="4" presStyleCnt="7">
        <dgm:presLayoutVars>
          <dgm:bulletEnabled val="1"/>
        </dgm:presLayoutVars>
      </dgm:prSet>
      <dgm:spPr/>
    </dgm:pt>
    <dgm:pt modelId="{F64FBC67-FE5A-46BF-B1C5-9B05F69D0780}" type="pres">
      <dgm:prSet presAssocID="{94BECEF6-821B-404C-822D-11DF064ABECD}" presName="sp" presStyleCnt="0"/>
      <dgm:spPr/>
    </dgm:pt>
    <dgm:pt modelId="{33EEAD6C-C252-49B7-BC51-8C871670D1E3}" type="pres">
      <dgm:prSet presAssocID="{08918071-37A5-4687-AAB5-52F9A4DFA715}" presName="linNode" presStyleCnt="0"/>
      <dgm:spPr/>
    </dgm:pt>
    <dgm:pt modelId="{435F7BC9-3F9F-4E23-87CF-698F827B8603}" type="pres">
      <dgm:prSet presAssocID="{08918071-37A5-4687-AAB5-52F9A4DFA715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3EE8B863-0F3C-41F5-B8A6-3D73FA4E24AB}" type="pres">
      <dgm:prSet presAssocID="{08918071-37A5-4687-AAB5-52F9A4DFA715}" presName="descendantText" presStyleLbl="alignAccFollowNode1" presStyleIdx="5" presStyleCnt="7">
        <dgm:presLayoutVars>
          <dgm:bulletEnabled val="1"/>
        </dgm:presLayoutVars>
      </dgm:prSet>
      <dgm:spPr/>
    </dgm:pt>
    <dgm:pt modelId="{6774FAAE-07C7-43B0-941E-68C21FCA18E7}" type="pres">
      <dgm:prSet presAssocID="{67E5663A-AE35-446B-9AF5-ABCD2659F779}" presName="sp" presStyleCnt="0"/>
      <dgm:spPr/>
    </dgm:pt>
    <dgm:pt modelId="{D96D1901-04D7-4CE8-8BA4-4781B8638B6D}" type="pres">
      <dgm:prSet presAssocID="{A23453C2-41FA-44B8-B9A3-F2CA69953BC4}" presName="linNode" presStyleCnt="0"/>
      <dgm:spPr/>
    </dgm:pt>
    <dgm:pt modelId="{1B619140-62AE-43D8-BA79-9F24CAC03D3C}" type="pres">
      <dgm:prSet presAssocID="{A23453C2-41FA-44B8-B9A3-F2CA69953BC4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595B6FBC-3BF1-45D9-A2B4-99986541AE03}" type="pres">
      <dgm:prSet presAssocID="{A23453C2-41FA-44B8-B9A3-F2CA69953BC4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0C3F9408-67E5-4E1A-ADBD-BF1614B7ACBE}" type="presOf" srcId="{A23453C2-41FA-44B8-B9A3-F2CA69953BC4}" destId="{1B619140-62AE-43D8-BA79-9F24CAC03D3C}" srcOrd="0" destOrd="0" presId="urn:microsoft.com/office/officeart/2005/8/layout/vList5"/>
    <dgm:cxn modelId="{15211719-4264-4ADB-AFF6-3B1A19C5C85F}" type="presOf" srcId="{08918071-37A5-4687-AAB5-52F9A4DFA715}" destId="{435F7BC9-3F9F-4E23-87CF-698F827B8603}" srcOrd="0" destOrd="0" presId="urn:microsoft.com/office/officeart/2005/8/layout/vList5"/>
    <dgm:cxn modelId="{80F2B219-A605-4082-B1EA-9E98A5C5B215}" type="presOf" srcId="{ADF2658D-4411-4753-B5CF-82875D969DA6}" destId="{C8A2C581-0C27-40A2-B192-C7E8EFE8374D}" srcOrd="0" destOrd="0" presId="urn:microsoft.com/office/officeart/2005/8/layout/vList5"/>
    <dgm:cxn modelId="{A404A61D-0E8A-49D1-8144-06E07AABF5BB}" srcId="{05DDA89E-4B7E-4F15-A8DA-C5CA522B84ED}" destId="{78E794AC-8F5A-402A-95F8-866417A13F07}" srcOrd="0" destOrd="0" parTransId="{F592CF09-86F4-49D6-AA04-512FE23B5C40}" sibTransId="{C7080929-87E5-4898-9D32-A8B43B628553}"/>
    <dgm:cxn modelId="{CD643825-49F6-4CFB-A17E-C932D715BE38}" srcId="{05DDA89E-4B7E-4F15-A8DA-C5CA522B84ED}" destId="{A23453C2-41FA-44B8-B9A3-F2CA69953BC4}" srcOrd="6" destOrd="0" parTransId="{5584F3BA-1158-41B6-B633-ED9DBA6DD7A6}" sibTransId="{882AD0D5-7C93-44C1-93AE-9543C465B7C4}"/>
    <dgm:cxn modelId="{FB6AD62F-4602-4EAD-B22F-FEEB86DA9EF6}" type="presOf" srcId="{F7480D68-99E1-4598-80B5-A97858B0CAD3}" destId="{3EE8B863-0F3C-41F5-B8A6-3D73FA4E24AB}" srcOrd="0" destOrd="0" presId="urn:microsoft.com/office/officeart/2005/8/layout/vList5"/>
    <dgm:cxn modelId="{F5B06931-61B7-423D-9F3C-0329F0BFBEBD}" srcId="{E20957A2-584E-4F60-A407-F2F198BB82FE}" destId="{6E51DCF9-CA78-4CC2-88A5-968A6DF7481C}" srcOrd="0" destOrd="0" parTransId="{CE2A40E2-5C47-4C02-A4F5-E5F12BF0D564}" sibTransId="{180EA1E9-9A42-42E4-8199-D259D3B4376C}"/>
    <dgm:cxn modelId="{27557D31-660A-46BA-A4CF-406F745B23AA}" srcId="{05DDA89E-4B7E-4F15-A8DA-C5CA522B84ED}" destId="{ADF2658D-4411-4753-B5CF-82875D969DA6}" srcOrd="3" destOrd="0" parTransId="{5606FC6A-F38A-40B9-9DB2-4DF2BCC8AAEA}" sibTransId="{4A85B96D-B9E6-40E6-9E27-0033214F1930}"/>
    <dgm:cxn modelId="{CC4B2838-D1B5-44CB-BDEC-8C8FA151289E}" type="presOf" srcId="{8F01EFF3-EC86-4207-8293-59447E00D3A2}" destId="{9E186768-5413-49C8-9BE2-647D5F2B4F48}" srcOrd="0" destOrd="0" presId="urn:microsoft.com/office/officeart/2005/8/layout/vList5"/>
    <dgm:cxn modelId="{6B9FBB3E-56E6-415D-812D-0366AB477F33}" srcId="{08918071-37A5-4687-AAB5-52F9A4DFA715}" destId="{F7480D68-99E1-4598-80B5-A97858B0CAD3}" srcOrd="0" destOrd="0" parTransId="{5877D7F2-35CF-4F25-99FD-87AEEE83D301}" sibTransId="{E99AAF8A-19C1-49F7-AB00-ABBFF8C50400}"/>
    <dgm:cxn modelId="{18D16E42-CF9E-4F8D-B2FC-9B102761DD94}" type="presOf" srcId="{E20957A2-584E-4F60-A407-F2F198BB82FE}" destId="{F8F53589-8847-4997-9CAA-D9A35676EA9A}" srcOrd="0" destOrd="0" presId="urn:microsoft.com/office/officeart/2005/8/layout/vList5"/>
    <dgm:cxn modelId="{DCAD7146-68C0-465D-963B-31E8D6C08749}" srcId="{05DDA89E-4B7E-4F15-A8DA-C5CA522B84ED}" destId="{E20957A2-584E-4F60-A407-F2F198BB82FE}" srcOrd="4" destOrd="0" parTransId="{715068F9-47D0-4500-85D2-D1CE5F3F74DE}" sibTransId="{94BECEF6-821B-404C-822D-11DF064ABECD}"/>
    <dgm:cxn modelId="{0FF7E64D-1E1D-4E0C-B4D8-EE2074D24B96}" srcId="{7684CBE0-4152-4D78-911A-16D35756688E}" destId="{8F01EFF3-EC86-4207-8293-59447E00D3A2}" srcOrd="0" destOrd="0" parTransId="{4F16744B-D946-4F30-9DC6-2F05B95D5FC0}" sibTransId="{08414538-37A3-40FA-83DE-A2F3196DCB5F}"/>
    <dgm:cxn modelId="{02084A4F-B27C-422D-BBF6-3B1773E1915C}" type="presOf" srcId="{78E794AC-8F5A-402A-95F8-866417A13F07}" destId="{DA954A4B-DB28-4258-B8C6-3C49E89724C5}" srcOrd="0" destOrd="0" presId="urn:microsoft.com/office/officeart/2005/8/layout/vList5"/>
    <dgm:cxn modelId="{79AC8774-8985-4C02-915F-6D73FA81659F}" type="presOf" srcId="{7684CBE0-4152-4D78-911A-16D35756688E}" destId="{642675BE-CF2F-4AB8-AA4B-D564A4D41860}" srcOrd="0" destOrd="0" presId="urn:microsoft.com/office/officeart/2005/8/layout/vList5"/>
    <dgm:cxn modelId="{91D30D77-5265-4A69-A116-E17D59EED4F1}" type="presOf" srcId="{71F17035-D396-4CE5-84A2-B161BF9D9298}" destId="{595B6FBC-3BF1-45D9-A2B4-99986541AE03}" srcOrd="0" destOrd="0" presId="urn:microsoft.com/office/officeart/2005/8/layout/vList5"/>
    <dgm:cxn modelId="{BDDDAB78-76CD-4BFF-A368-0B5050A7CE43}" srcId="{A23453C2-41FA-44B8-B9A3-F2CA69953BC4}" destId="{71F17035-D396-4CE5-84A2-B161BF9D9298}" srcOrd="0" destOrd="0" parTransId="{FCBE8FF2-64D7-4C0E-8524-FF2FA27528A6}" sibTransId="{35EFC292-CFBB-43C2-A56E-CC4765177503}"/>
    <dgm:cxn modelId="{A498F958-B3DB-4724-AF7D-F8B766EDDFD9}" type="presOf" srcId="{9CC47EC1-9605-4DEA-ABAE-0B7D8F4B17CA}" destId="{B3B3179B-D83C-4F06-8A86-73B6F42D382C}" srcOrd="0" destOrd="0" presId="urn:microsoft.com/office/officeart/2005/8/layout/vList5"/>
    <dgm:cxn modelId="{2D7AC6A4-7C2F-47C9-8E6F-B35938974746}" type="presOf" srcId="{6E51DCF9-CA78-4CC2-88A5-968A6DF7481C}" destId="{B502BB96-414F-482A-82B0-F04543E85659}" srcOrd="0" destOrd="0" presId="urn:microsoft.com/office/officeart/2005/8/layout/vList5"/>
    <dgm:cxn modelId="{4A9CBFAC-A3AF-4D40-9AF7-FBD060F613AE}" type="presOf" srcId="{A6F5C908-AC00-4867-BDD0-B13CCDA35115}" destId="{E0320B40-D474-43BC-BE59-DBE55E1AE920}" srcOrd="0" destOrd="0" presId="urn:microsoft.com/office/officeart/2005/8/layout/vList5"/>
    <dgm:cxn modelId="{C7C53CAE-58E7-4AC1-BC54-86D3B7D34A4D}" type="presOf" srcId="{05DDA89E-4B7E-4F15-A8DA-C5CA522B84ED}" destId="{585F8A08-E96E-4CFA-9563-A0FECD0E3E03}" srcOrd="0" destOrd="0" presId="urn:microsoft.com/office/officeart/2005/8/layout/vList5"/>
    <dgm:cxn modelId="{4B0EA8B5-B7E6-4F3F-9899-49A953A39F61}" srcId="{05DDA89E-4B7E-4F15-A8DA-C5CA522B84ED}" destId="{08918071-37A5-4687-AAB5-52F9A4DFA715}" srcOrd="5" destOrd="0" parTransId="{72184C88-33E9-4255-B5B6-19563BEA6DCA}" sibTransId="{67E5663A-AE35-446B-9AF5-ABCD2659F779}"/>
    <dgm:cxn modelId="{5B0CE7B7-5C40-4AB2-A87A-6211363702E9}" srcId="{05DDA89E-4B7E-4F15-A8DA-C5CA522B84ED}" destId="{A6F5C908-AC00-4867-BDD0-B13CCDA35115}" srcOrd="1" destOrd="0" parTransId="{C70C080D-30C7-40A7-830E-E7B45FE712F9}" sibTransId="{F89E69C4-35C9-4948-B3B6-828005958309}"/>
    <dgm:cxn modelId="{AA6AA6CE-8D67-46A4-8570-608D0EDB1637}" type="presOf" srcId="{156D422F-4FEC-4877-AD13-2CCDD86A3B99}" destId="{75AA0864-C430-4C05-9317-71E97A15ECB3}" srcOrd="0" destOrd="0" presId="urn:microsoft.com/office/officeart/2005/8/layout/vList5"/>
    <dgm:cxn modelId="{E66EFFD4-36F8-4E2A-9D98-1EB13F18D352}" srcId="{05DDA89E-4B7E-4F15-A8DA-C5CA522B84ED}" destId="{7684CBE0-4152-4D78-911A-16D35756688E}" srcOrd="2" destOrd="0" parTransId="{0924C722-7CE8-487A-92BB-30295F73A5F4}" sibTransId="{AAD8AF4B-3946-453C-BD85-E1C09895D403}"/>
    <dgm:cxn modelId="{F9E3B2D5-5A26-4608-A95D-326D260FD27E}" type="presOf" srcId="{9028D771-A29D-4CA0-8283-4AAD7008C235}" destId="{EC47F12C-FEF9-4378-A25C-2FCFD7981AA8}" srcOrd="0" destOrd="0" presId="urn:microsoft.com/office/officeart/2005/8/layout/vList5"/>
    <dgm:cxn modelId="{802F93DD-B616-4339-BC2E-03B4EDC0968B}" srcId="{78E794AC-8F5A-402A-95F8-866417A13F07}" destId="{156D422F-4FEC-4877-AD13-2CCDD86A3B99}" srcOrd="0" destOrd="0" parTransId="{8B1BADF1-8DA2-47D2-B25B-473F1B13405F}" sibTransId="{C5EB60DC-E71D-4508-A716-DE27DBB01A02}"/>
    <dgm:cxn modelId="{54B250E3-B2AA-43D4-BC79-0EF62F112A39}" srcId="{A6F5C908-AC00-4867-BDD0-B13CCDA35115}" destId="{9CC47EC1-9605-4DEA-ABAE-0B7D8F4B17CA}" srcOrd="0" destOrd="0" parTransId="{208465B5-3082-4D66-B64E-DE46647957D7}" sibTransId="{349026AC-9CE1-4E74-9C42-FA070ADD942D}"/>
    <dgm:cxn modelId="{06EDF7F3-9AC6-4479-8B56-C448FE386682}" srcId="{ADF2658D-4411-4753-B5CF-82875D969DA6}" destId="{9028D771-A29D-4CA0-8283-4AAD7008C235}" srcOrd="0" destOrd="0" parTransId="{85175E6F-7F38-4948-A558-091AEE39ECD8}" sibTransId="{D93111D0-C10C-426D-A6BA-25DBE3FA94B4}"/>
    <dgm:cxn modelId="{D0E4783C-1133-4A4C-BC50-50469EF0FAE0}" type="presParOf" srcId="{585F8A08-E96E-4CFA-9563-A0FECD0E3E03}" destId="{489A02D5-CC85-404E-9B2B-36A693F2FA3C}" srcOrd="0" destOrd="0" presId="urn:microsoft.com/office/officeart/2005/8/layout/vList5"/>
    <dgm:cxn modelId="{B424A129-2478-487D-A4FD-4FAE1D660D28}" type="presParOf" srcId="{489A02D5-CC85-404E-9B2B-36A693F2FA3C}" destId="{DA954A4B-DB28-4258-B8C6-3C49E89724C5}" srcOrd="0" destOrd="0" presId="urn:microsoft.com/office/officeart/2005/8/layout/vList5"/>
    <dgm:cxn modelId="{7D3726DA-BB40-48CB-B7FC-6A164E376C88}" type="presParOf" srcId="{489A02D5-CC85-404E-9B2B-36A693F2FA3C}" destId="{75AA0864-C430-4C05-9317-71E97A15ECB3}" srcOrd="1" destOrd="0" presId="urn:microsoft.com/office/officeart/2005/8/layout/vList5"/>
    <dgm:cxn modelId="{E5404FF1-09A3-4C58-81E7-6570A4F27E20}" type="presParOf" srcId="{585F8A08-E96E-4CFA-9563-A0FECD0E3E03}" destId="{4E8EDCC9-FBE2-47AB-BEB9-FA1230A660D4}" srcOrd="1" destOrd="0" presId="urn:microsoft.com/office/officeart/2005/8/layout/vList5"/>
    <dgm:cxn modelId="{94093348-F14C-4FF9-8859-06360F528BD4}" type="presParOf" srcId="{585F8A08-E96E-4CFA-9563-A0FECD0E3E03}" destId="{238C0283-0B63-49D0-BC57-4FA0C3FC5F3F}" srcOrd="2" destOrd="0" presId="urn:microsoft.com/office/officeart/2005/8/layout/vList5"/>
    <dgm:cxn modelId="{90AA704E-123E-4E1F-BF03-E84A35C0AFCA}" type="presParOf" srcId="{238C0283-0B63-49D0-BC57-4FA0C3FC5F3F}" destId="{E0320B40-D474-43BC-BE59-DBE55E1AE920}" srcOrd="0" destOrd="0" presId="urn:microsoft.com/office/officeart/2005/8/layout/vList5"/>
    <dgm:cxn modelId="{B3FD5AED-5DDA-48EC-B6B2-2BEACC49EEAE}" type="presParOf" srcId="{238C0283-0B63-49D0-BC57-4FA0C3FC5F3F}" destId="{B3B3179B-D83C-4F06-8A86-73B6F42D382C}" srcOrd="1" destOrd="0" presId="urn:microsoft.com/office/officeart/2005/8/layout/vList5"/>
    <dgm:cxn modelId="{D298F49E-54E1-4874-B5AD-A9E424D1F3E2}" type="presParOf" srcId="{585F8A08-E96E-4CFA-9563-A0FECD0E3E03}" destId="{C79BEAAB-7B88-4ECB-8F19-D766ECC6A1F5}" srcOrd="3" destOrd="0" presId="urn:microsoft.com/office/officeart/2005/8/layout/vList5"/>
    <dgm:cxn modelId="{F87F65AA-D0E7-41BA-9638-A0B25AAD877B}" type="presParOf" srcId="{585F8A08-E96E-4CFA-9563-A0FECD0E3E03}" destId="{F568E1AF-1406-414C-AF3D-0076FDD5894A}" srcOrd="4" destOrd="0" presId="urn:microsoft.com/office/officeart/2005/8/layout/vList5"/>
    <dgm:cxn modelId="{AA562F64-1D72-4122-BCC2-9B68E60859D4}" type="presParOf" srcId="{F568E1AF-1406-414C-AF3D-0076FDD5894A}" destId="{642675BE-CF2F-4AB8-AA4B-D564A4D41860}" srcOrd="0" destOrd="0" presId="urn:microsoft.com/office/officeart/2005/8/layout/vList5"/>
    <dgm:cxn modelId="{052D9C96-BE85-49C2-BA00-B9BE58910074}" type="presParOf" srcId="{F568E1AF-1406-414C-AF3D-0076FDD5894A}" destId="{9E186768-5413-49C8-9BE2-647D5F2B4F48}" srcOrd="1" destOrd="0" presId="urn:microsoft.com/office/officeart/2005/8/layout/vList5"/>
    <dgm:cxn modelId="{C8D40F97-8706-477A-9E1D-B7297E80360E}" type="presParOf" srcId="{585F8A08-E96E-4CFA-9563-A0FECD0E3E03}" destId="{6E94D3A2-BD92-48EC-A92B-8D8199261D69}" srcOrd="5" destOrd="0" presId="urn:microsoft.com/office/officeart/2005/8/layout/vList5"/>
    <dgm:cxn modelId="{58E5A0DE-D9B3-4B7B-8BB8-FF4518A7CE0D}" type="presParOf" srcId="{585F8A08-E96E-4CFA-9563-A0FECD0E3E03}" destId="{3457BE10-3574-4EB7-8C0A-9F6683108AA9}" srcOrd="6" destOrd="0" presId="urn:microsoft.com/office/officeart/2005/8/layout/vList5"/>
    <dgm:cxn modelId="{721644E3-27B8-455D-9369-50A631FCC0D5}" type="presParOf" srcId="{3457BE10-3574-4EB7-8C0A-9F6683108AA9}" destId="{C8A2C581-0C27-40A2-B192-C7E8EFE8374D}" srcOrd="0" destOrd="0" presId="urn:microsoft.com/office/officeart/2005/8/layout/vList5"/>
    <dgm:cxn modelId="{A1D8448E-1164-4BB8-A717-A3750641E8DF}" type="presParOf" srcId="{3457BE10-3574-4EB7-8C0A-9F6683108AA9}" destId="{EC47F12C-FEF9-4378-A25C-2FCFD7981AA8}" srcOrd="1" destOrd="0" presId="urn:microsoft.com/office/officeart/2005/8/layout/vList5"/>
    <dgm:cxn modelId="{A9301205-584C-4D41-9D2F-AF67FCD42293}" type="presParOf" srcId="{585F8A08-E96E-4CFA-9563-A0FECD0E3E03}" destId="{CC789412-A0CA-447D-A7EB-A840540799AD}" srcOrd="7" destOrd="0" presId="urn:microsoft.com/office/officeart/2005/8/layout/vList5"/>
    <dgm:cxn modelId="{1191500F-3C21-4B8A-B0C0-56983751CAB2}" type="presParOf" srcId="{585F8A08-E96E-4CFA-9563-A0FECD0E3E03}" destId="{B84DB531-1A3B-4AC2-9537-4E87E20CAD89}" srcOrd="8" destOrd="0" presId="urn:microsoft.com/office/officeart/2005/8/layout/vList5"/>
    <dgm:cxn modelId="{BAB36B08-D809-4105-BC65-2EC9EC97D358}" type="presParOf" srcId="{B84DB531-1A3B-4AC2-9537-4E87E20CAD89}" destId="{F8F53589-8847-4997-9CAA-D9A35676EA9A}" srcOrd="0" destOrd="0" presId="urn:microsoft.com/office/officeart/2005/8/layout/vList5"/>
    <dgm:cxn modelId="{9AFCEE66-9522-4031-B176-7907BA5CD115}" type="presParOf" srcId="{B84DB531-1A3B-4AC2-9537-4E87E20CAD89}" destId="{B502BB96-414F-482A-82B0-F04543E85659}" srcOrd="1" destOrd="0" presId="urn:microsoft.com/office/officeart/2005/8/layout/vList5"/>
    <dgm:cxn modelId="{0AB75D5C-425A-476A-A0A1-F5F9C1493131}" type="presParOf" srcId="{585F8A08-E96E-4CFA-9563-A0FECD0E3E03}" destId="{F64FBC67-FE5A-46BF-B1C5-9B05F69D0780}" srcOrd="9" destOrd="0" presId="urn:microsoft.com/office/officeart/2005/8/layout/vList5"/>
    <dgm:cxn modelId="{7EC8C44A-D2C9-45F8-A33D-AFF05436F784}" type="presParOf" srcId="{585F8A08-E96E-4CFA-9563-A0FECD0E3E03}" destId="{33EEAD6C-C252-49B7-BC51-8C871670D1E3}" srcOrd="10" destOrd="0" presId="urn:microsoft.com/office/officeart/2005/8/layout/vList5"/>
    <dgm:cxn modelId="{51190584-1845-4DF5-854D-F7414B29930F}" type="presParOf" srcId="{33EEAD6C-C252-49B7-BC51-8C871670D1E3}" destId="{435F7BC9-3F9F-4E23-87CF-698F827B8603}" srcOrd="0" destOrd="0" presId="urn:microsoft.com/office/officeart/2005/8/layout/vList5"/>
    <dgm:cxn modelId="{F2DB46E1-E2F3-42F6-BB87-5B3BDF0D807A}" type="presParOf" srcId="{33EEAD6C-C252-49B7-BC51-8C871670D1E3}" destId="{3EE8B863-0F3C-41F5-B8A6-3D73FA4E24AB}" srcOrd="1" destOrd="0" presId="urn:microsoft.com/office/officeart/2005/8/layout/vList5"/>
    <dgm:cxn modelId="{5921ACB0-C0B1-4F4F-B3FF-970E7952CC96}" type="presParOf" srcId="{585F8A08-E96E-4CFA-9563-A0FECD0E3E03}" destId="{6774FAAE-07C7-43B0-941E-68C21FCA18E7}" srcOrd="11" destOrd="0" presId="urn:microsoft.com/office/officeart/2005/8/layout/vList5"/>
    <dgm:cxn modelId="{012ADDF0-5565-4A34-A00E-CAF30BB1F4D7}" type="presParOf" srcId="{585F8A08-E96E-4CFA-9563-A0FECD0E3E03}" destId="{D96D1901-04D7-4CE8-8BA4-4781B8638B6D}" srcOrd="12" destOrd="0" presId="urn:microsoft.com/office/officeart/2005/8/layout/vList5"/>
    <dgm:cxn modelId="{37B321F3-56CC-4DA7-AF31-0910F7C91047}" type="presParOf" srcId="{D96D1901-04D7-4CE8-8BA4-4781B8638B6D}" destId="{1B619140-62AE-43D8-BA79-9F24CAC03D3C}" srcOrd="0" destOrd="0" presId="urn:microsoft.com/office/officeart/2005/8/layout/vList5"/>
    <dgm:cxn modelId="{424560BF-7232-49A9-8BEF-DFFD405C81A3}" type="presParOf" srcId="{D96D1901-04D7-4CE8-8BA4-4781B8638B6D}" destId="{595B6FBC-3BF1-45D9-A2B4-99986541AE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D7FD5F-2147-4576-8BC3-0492FA86D1AD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5A83D64E-60A0-4A00-AD75-0B2027D92071}">
      <dgm:prSet phldrT="[文本]" custT="1"/>
      <dgm:spPr/>
      <dgm:t>
        <a:bodyPr/>
        <a:lstStyle/>
        <a:p>
          <a:r>
            <a:rPr lang="zh-CN" altLang="en-US" sz="2400" b="1" i="0" dirty="0"/>
            <a:t>提高认识，落实落细工作措施</a:t>
          </a:r>
          <a:endParaRPr lang="zh-CN" altLang="en-US" sz="2400" b="1" dirty="0"/>
        </a:p>
      </dgm:t>
    </dgm:pt>
    <dgm:pt modelId="{412589A6-C9D6-433D-9177-FD7086F49ACE}" type="parTrans" cxnId="{C4A0F056-05EE-4D2B-8041-DA80FAB6D39A}">
      <dgm:prSet/>
      <dgm:spPr/>
      <dgm:t>
        <a:bodyPr/>
        <a:lstStyle/>
        <a:p>
          <a:endParaRPr lang="zh-CN" altLang="en-US" sz="2400" b="1"/>
        </a:p>
      </dgm:t>
    </dgm:pt>
    <dgm:pt modelId="{B285348A-8721-4CF2-A397-7C004463082F}" type="sibTrans" cxnId="{C4A0F056-05EE-4D2B-8041-DA80FAB6D39A}">
      <dgm:prSet/>
      <dgm:spPr/>
      <dgm:t>
        <a:bodyPr/>
        <a:lstStyle/>
        <a:p>
          <a:endParaRPr lang="zh-CN" altLang="en-US" sz="2400" b="1"/>
        </a:p>
      </dgm:t>
    </dgm:pt>
    <dgm:pt modelId="{92206EFC-F4F5-4A1F-AEB2-3E06927CC5D4}">
      <dgm:prSet phldrT="[文本]" custT="1"/>
      <dgm:spPr/>
      <dgm:t>
        <a:bodyPr/>
        <a:lstStyle/>
        <a:p>
          <a:r>
            <a:rPr lang="zh-CN" altLang="en-US" sz="2400" b="1" i="0" dirty="0"/>
            <a:t>多措并举，构建长效运行机制</a:t>
          </a:r>
          <a:endParaRPr lang="zh-CN" altLang="en-US" sz="2400" b="1" dirty="0"/>
        </a:p>
      </dgm:t>
    </dgm:pt>
    <dgm:pt modelId="{4B969E83-B7D5-43CE-B97D-88AD7D96A531}" type="parTrans" cxnId="{E3371F66-6A9F-427C-B3A1-E166F6103E5B}">
      <dgm:prSet/>
      <dgm:spPr/>
      <dgm:t>
        <a:bodyPr/>
        <a:lstStyle/>
        <a:p>
          <a:endParaRPr lang="zh-CN" altLang="en-US" sz="2400" b="1"/>
        </a:p>
      </dgm:t>
    </dgm:pt>
    <dgm:pt modelId="{D881C4AA-0782-43E6-9B7D-E4AEF4B0B11A}" type="sibTrans" cxnId="{E3371F66-6A9F-427C-B3A1-E166F6103E5B}">
      <dgm:prSet/>
      <dgm:spPr/>
      <dgm:t>
        <a:bodyPr/>
        <a:lstStyle/>
        <a:p>
          <a:endParaRPr lang="zh-CN" altLang="en-US" sz="2400" b="1"/>
        </a:p>
      </dgm:t>
    </dgm:pt>
    <dgm:pt modelId="{6A62AF67-FDBC-4312-9468-82ECFA6CB602}">
      <dgm:prSet phldrT="[文本]" custT="1"/>
      <dgm:spPr/>
      <dgm:t>
        <a:bodyPr/>
        <a:lstStyle/>
        <a:p>
          <a:r>
            <a:rPr lang="zh-CN" altLang="en-US" sz="2400" b="1" i="0" dirty="0"/>
            <a:t>发挥合力，营造良好工作氛围</a:t>
          </a:r>
          <a:endParaRPr lang="zh-CN" altLang="en-US" sz="2400" b="1" dirty="0"/>
        </a:p>
      </dgm:t>
    </dgm:pt>
    <dgm:pt modelId="{F327CFA2-4144-4B69-8DBE-3DB3E23CEA45}" type="parTrans" cxnId="{9E2D5C53-F1C4-445B-A183-3F0A22B30A21}">
      <dgm:prSet/>
      <dgm:spPr/>
      <dgm:t>
        <a:bodyPr/>
        <a:lstStyle/>
        <a:p>
          <a:endParaRPr lang="zh-CN" altLang="en-US" sz="2400" b="1"/>
        </a:p>
      </dgm:t>
    </dgm:pt>
    <dgm:pt modelId="{EA56F760-063A-4B75-93D4-94575EE36B13}" type="sibTrans" cxnId="{9E2D5C53-F1C4-445B-A183-3F0A22B30A21}">
      <dgm:prSet/>
      <dgm:spPr/>
      <dgm:t>
        <a:bodyPr/>
        <a:lstStyle/>
        <a:p>
          <a:endParaRPr lang="zh-CN" altLang="en-US" sz="2400" b="1"/>
        </a:p>
      </dgm:t>
    </dgm:pt>
    <dgm:pt modelId="{59672802-6480-4AEA-AF3C-4647618B4522}" type="pres">
      <dgm:prSet presAssocID="{00D7FD5F-2147-4576-8BC3-0492FA86D1AD}" presName="compositeShape" presStyleCnt="0">
        <dgm:presLayoutVars>
          <dgm:chMax val="7"/>
          <dgm:dir/>
          <dgm:resizeHandles val="exact"/>
        </dgm:presLayoutVars>
      </dgm:prSet>
      <dgm:spPr/>
    </dgm:pt>
    <dgm:pt modelId="{0ED6084E-C185-48AD-AC51-14C0BDA0735E}" type="pres">
      <dgm:prSet presAssocID="{5A83D64E-60A0-4A00-AD75-0B2027D92071}" presName="circ1" presStyleLbl="vennNode1" presStyleIdx="0" presStyleCnt="3" custScaleX="121863" custScaleY="93644" custLinFactNeighborX="6192" custLinFactNeighborY="-3202"/>
      <dgm:spPr/>
    </dgm:pt>
    <dgm:pt modelId="{587AF249-4C0B-4DA9-BF09-7B7093C4B5E0}" type="pres">
      <dgm:prSet presAssocID="{5A83D64E-60A0-4A00-AD75-0B2027D9207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E738D0A-18F2-45EF-B079-E691DA8EAC93}" type="pres">
      <dgm:prSet presAssocID="{92206EFC-F4F5-4A1F-AEB2-3E06927CC5D4}" presName="circ2" presStyleLbl="vennNode1" presStyleIdx="1" presStyleCnt="3" custScaleX="127225" custLinFactNeighborX="16069" custLinFactNeighborY="1843"/>
      <dgm:spPr/>
    </dgm:pt>
    <dgm:pt modelId="{480BFCDF-D1D9-4745-A8E8-5336ADB2B610}" type="pres">
      <dgm:prSet presAssocID="{92206EFC-F4F5-4A1F-AEB2-3E06927CC5D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AE9A8C-7D10-42C2-98CD-2F5BC53FB14F}" type="pres">
      <dgm:prSet presAssocID="{6A62AF67-FDBC-4312-9468-82ECFA6CB602}" presName="circ3" presStyleLbl="vennNode1" presStyleIdx="2" presStyleCnt="3" custScaleX="126773" custLinFactNeighborX="-11047" custLinFactNeighborY="1843"/>
      <dgm:spPr/>
    </dgm:pt>
    <dgm:pt modelId="{5FAFDE70-469C-4445-AFE9-337326B48E2A}" type="pres">
      <dgm:prSet presAssocID="{6A62AF67-FDBC-4312-9468-82ECFA6CB60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49C1C0E-15E2-40AD-B3DE-B99BB43EDD94}" type="presOf" srcId="{92206EFC-F4F5-4A1F-AEB2-3E06927CC5D4}" destId="{DE738D0A-18F2-45EF-B079-E691DA8EAC93}" srcOrd="0" destOrd="0" presId="urn:microsoft.com/office/officeart/2005/8/layout/venn1"/>
    <dgm:cxn modelId="{B5CA0A2F-4D42-49B8-88DA-7C3910FDBCC9}" type="presOf" srcId="{6A62AF67-FDBC-4312-9468-82ECFA6CB602}" destId="{68AE9A8C-7D10-42C2-98CD-2F5BC53FB14F}" srcOrd="0" destOrd="0" presId="urn:microsoft.com/office/officeart/2005/8/layout/venn1"/>
    <dgm:cxn modelId="{FBB20234-3B9F-4098-BE23-026876EA1A8C}" type="presOf" srcId="{6A62AF67-FDBC-4312-9468-82ECFA6CB602}" destId="{5FAFDE70-469C-4445-AFE9-337326B48E2A}" srcOrd="1" destOrd="0" presId="urn:microsoft.com/office/officeart/2005/8/layout/venn1"/>
    <dgm:cxn modelId="{E3371F66-6A9F-427C-B3A1-E166F6103E5B}" srcId="{00D7FD5F-2147-4576-8BC3-0492FA86D1AD}" destId="{92206EFC-F4F5-4A1F-AEB2-3E06927CC5D4}" srcOrd="1" destOrd="0" parTransId="{4B969E83-B7D5-43CE-B97D-88AD7D96A531}" sibTransId="{D881C4AA-0782-43E6-9B7D-E4AEF4B0B11A}"/>
    <dgm:cxn modelId="{3C83BC69-78E1-4745-814B-2781BE0CD88F}" type="presOf" srcId="{92206EFC-F4F5-4A1F-AEB2-3E06927CC5D4}" destId="{480BFCDF-D1D9-4745-A8E8-5336ADB2B610}" srcOrd="1" destOrd="0" presId="urn:microsoft.com/office/officeart/2005/8/layout/venn1"/>
    <dgm:cxn modelId="{9E2D5C53-F1C4-445B-A183-3F0A22B30A21}" srcId="{00D7FD5F-2147-4576-8BC3-0492FA86D1AD}" destId="{6A62AF67-FDBC-4312-9468-82ECFA6CB602}" srcOrd="2" destOrd="0" parTransId="{F327CFA2-4144-4B69-8DBE-3DB3E23CEA45}" sibTransId="{EA56F760-063A-4B75-93D4-94575EE36B13}"/>
    <dgm:cxn modelId="{C4A0F056-05EE-4D2B-8041-DA80FAB6D39A}" srcId="{00D7FD5F-2147-4576-8BC3-0492FA86D1AD}" destId="{5A83D64E-60A0-4A00-AD75-0B2027D92071}" srcOrd="0" destOrd="0" parTransId="{412589A6-C9D6-433D-9177-FD7086F49ACE}" sibTransId="{B285348A-8721-4CF2-A397-7C004463082F}"/>
    <dgm:cxn modelId="{B17D2580-89D5-4F97-9C51-3C26957CF293}" type="presOf" srcId="{5A83D64E-60A0-4A00-AD75-0B2027D92071}" destId="{587AF249-4C0B-4DA9-BF09-7B7093C4B5E0}" srcOrd="1" destOrd="0" presId="urn:microsoft.com/office/officeart/2005/8/layout/venn1"/>
    <dgm:cxn modelId="{D4680DE5-697A-4638-AE65-1464C5231CFB}" type="presOf" srcId="{00D7FD5F-2147-4576-8BC3-0492FA86D1AD}" destId="{59672802-6480-4AEA-AF3C-4647618B4522}" srcOrd="0" destOrd="0" presId="urn:microsoft.com/office/officeart/2005/8/layout/venn1"/>
    <dgm:cxn modelId="{EF7B8AF6-8531-41B6-A60D-86B55DACB491}" type="presOf" srcId="{5A83D64E-60A0-4A00-AD75-0B2027D92071}" destId="{0ED6084E-C185-48AD-AC51-14C0BDA0735E}" srcOrd="0" destOrd="0" presId="urn:microsoft.com/office/officeart/2005/8/layout/venn1"/>
    <dgm:cxn modelId="{2715D071-0180-4798-9B49-DB3D9F915D98}" type="presParOf" srcId="{59672802-6480-4AEA-AF3C-4647618B4522}" destId="{0ED6084E-C185-48AD-AC51-14C0BDA0735E}" srcOrd="0" destOrd="0" presId="urn:microsoft.com/office/officeart/2005/8/layout/venn1"/>
    <dgm:cxn modelId="{AF7500B1-3E8A-4747-ADD1-7AC6408318B4}" type="presParOf" srcId="{59672802-6480-4AEA-AF3C-4647618B4522}" destId="{587AF249-4C0B-4DA9-BF09-7B7093C4B5E0}" srcOrd="1" destOrd="0" presId="urn:microsoft.com/office/officeart/2005/8/layout/venn1"/>
    <dgm:cxn modelId="{37BD8C6E-735F-4F1B-90C7-A53387F5C805}" type="presParOf" srcId="{59672802-6480-4AEA-AF3C-4647618B4522}" destId="{DE738D0A-18F2-45EF-B079-E691DA8EAC93}" srcOrd="2" destOrd="0" presId="urn:microsoft.com/office/officeart/2005/8/layout/venn1"/>
    <dgm:cxn modelId="{E20B59B3-3E40-4DBC-9C76-B33D6D98BD2F}" type="presParOf" srcId="{59672802-6480-4AEA-AF3C-4647618B4522}" destId="{480BFCDF-D1D9-4745-A8E8-5336ADB2B610}" srcOrd="3" destOrd="0" presId="urn:microsoft.com/office/officeart/2005/8/layout/venn1"/>
    <dgm:cxn modelId="{1A38F1C8-4253-4AC5-9B6D-5D7FDCE42100}" type="presParOf" srcId="{59672802-6480-4AEA-AF3C-4647618B4522}" destId="{68AE9A8C-7D10-42C2-98CD-2F5BC53FB14F}" srcOrd="4" destOrd="0" presId="urn:microsoft.com/office/officeart/2005/8/layout/venn1"/>
    <dgm:cxn modelId="{30C49B9E-0B58-48D5-AC84-369AD8F49150}" type="presParOf" srcId="{59672802-6480-4AEA-AF3C-4647618B4522}" destId="{5FAFDE70-469C-4445-AFE9-337326B48E2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F190B-A375-425B-83DF-88D7A18E1483}">
      <dsp:nvSpPr>
        <dsp:cNvPr id="0" name=""/>
        <dsp:cNvSpPr/>
      </dsp:nvSpPr>
      <dsp:spPr>
        <a:xfrm rot="5400000">
          <a:off x="3251334" y="1270821"/>
          <a:ext cx="1016770" cy="11575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02BF3-80CC-4D96-95AE-B9E99115064E}">
      <dsp:nvSpPr>
        <dsp:cNvPr id="0" name=""/>
        <dsp:cNvSpPr/>
      </dsp:nvSpPr>
      <dsp:spPr>
        <a:xfrm>
          <a:off x="2646178" y="20223"/>
          <a:ext cx="2383189" cy="1445070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rgbClr val="FFFFFF"/>
              </a:solidFill>
              <a:latin typeface="Arial Black" panose="020B0A04020102020204" pitchFamily="34" charset="0"/>
              <a:ea typeface="微软雅黑"/>
              <a:cs typeface="+mn-cs"/>
            </a:rPr>
            <a:t>01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FFFFFF"/>
              </a:solidFill>
              <a:latin typeface="Arial Black" panose="020B0A04020102020204" pitchFamily="34" charset="0"/>
              <a:ea typeface="微软雅黑"/>
              <a:cs typeface="+mn-cs"/>
            </a:rPr>
            <a:t>强化手术设备设施核查</a:t>
          </a:r>
        </a:p>
      </dsp:txBody>
      <dsp:txXfrm>
        <a:off x="2716733" y="90778"/>
        <a:ext cx="2242079" cy="1303960"/>
      </dsp:txXfrm>
    </dsp:sp>
    <dsp:sp modelId="{F1CDE0E8-6F3B-4C3C-8D63-A59EF92C75E2}">
      <dsp:nvSpPr>
        <dsp:cNvPr id="0" name=""/>
        <dsp:cNvSpPr/>
      </dsp:nvSpPr>
      <dsp:spPr>
        <a:xfrm>
          <a:off x="5262147" y="209336"/>
          <a:ext cx="2088894" cy="96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/>
            <a:t>对手术使用的设备、设施、耗材等进行核查</a:t>
          </a:r>
        </a:p>
      </dsp:txBody>
      <dsp:txXfrm>
        <a:off x="5262147" y="209336"/>
        <a:ext cx="2088894" cy="968353"/>
      </dsp:txXfrm>
    </dsp:sp>
    <dsp:sp modelId="{0BFB6C50-A41F-4241-93F5-8F2A2DD1097F}">
      <dsp:nvSpPr>
        <dsp:cNvPr id="0" name=""/>
        <dsp:cNvSpPr/>
      </dsp:nvSpPr>
      <dsp:spPr>
        <a:xfrm rot="5400000">
          <a:off x="5000670" y="2762773"/>
          <a:ext cx="1016770" cy="11575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74612"/>
            <a:satOff val="-2870"/>
            <a:lumOff val="85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11D1C-2AEA-4548-938C-27FBDEAFB813}">
      <dsp:nvSpPr>
        <dsp:cNvPr id="0" name=""/>
        <dsp:cNvSpPr/>
      </dsp:nvSpPr>
      <dsp:spPr>
        <a:xfrm>
          <a:off x="4429045" y="1489567"/>
          <a:ext cx="2316127" cy="149028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rgbClr val="FFFFFF"/>
              </a:solidFill>
              <a:latin typeface="Arial Black" panose="020B0A04020102020204" pitchFamily="34" charset="0"/>
              <a:ea typeface="微软雅黑"/>
              <a:cs typeface="+mn-cs"/>
            </a:rPr>
            <a:t>02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FFFFFF"/>
              </a:solidFill>
              <a:latin typeface="Arial Black" panose="020B0A04020102020204" pitchFamily="34" charset="0"/>
              <a:ea typeface="微软雅黑"/>
              <a:cs typeface="+mn-cs"/>
            </a:rPr>
            <a:t>强化手术人员及环节核查</a:t>
          </a:r>
        </a:p>
      </dsp:txBody>
      <dsp:txXfrm>
        <a:off x="4501808" y="1562330"/>
        <a:ext cx="2170601" cy="1344760"/>
      </dsp:txXfrm>
    </dsp:sp>
    <dsp:sp modelId="{70B81C1E-FAE1-4F39-A597-7CC94102AE9F}">
      <dsp:nvSpPr>
        <dsp:cNvPr id="0" name=""/>
        <dsp:cNvSpPr/>
      </dsp:nvSpPr>
      <dsp:spPr>
        <a:xfrm>
          <a:off x="7034881" y="1760318"/>
          <a:ext cx="1598720" cy="96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手术</a:t>
          </a:r>
          <a:r>
            <a:rPr lang="zh-CN" altLang="en-US" sz="1800" b="1" kern="1200" dirty="0">
              <a:solidFill>
                <a:srgbClr val="FF0000"/>
              </a:solidFill>
              <a:latin typeface="Arial"/>
              <a:ea typeface="微软雅黑"/>
              <a:cs typeface="+mn-cs"/>
            </a:rPr>
            <a:t>计划与实际手术</a:t>
          </a:r>
          <a:r>
            <a:rPr lang="zh-CN" alt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医师一致</a:t>
          </a:r>
        </a:p>
      </dsp:txBody>
      <dsp:txXfrm>
        <a:off x="7034881" y="1760318"/>
        <a:ext cx="1598720" cy="968353"/>
      </dsp:txXfrm>
    </dsp:sp>
    <dsp:sp modelId="{7E40C940-83B8-4230-BE8C-572AE029CD47}">
      <dsp:nvSpPr>
        <dsp:cNvPr id="0" name=""/>
        <dsp:cNvSpPr/>
      </dsp:nvSpPr>
      <dsp:spPr>
        <a:xfrm>
          <a:off x="6211913" y="2981518"/>
          <a:ext cx="2226505" cy="166677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rgbClr val="FFFFFF"/>
              </a:solidFill>
              <a:latin typeface="Arial Black" panose="020B0A04020102020204" pitchFamily="34" charset="0"/>
              <a:ea typeface="微软雅黑"/>
              <a:cs typeface="+mn-cs"/>
            </a:rPr>
            <a:t>03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rgbClr val="FFFFFF"/>
              </a:solidFill>
              <a:latin typeface="Arial Black" panose="020B0A04020102020204" pitchFamily="34" charset="0"/>
              <a:ea typeface="微软雅黑"/>
              <a:cs typeface="+mn-cs"/>
            </a:rPr>
            <a:t>强化患者与手术过程核查</a:t>
          </a:r>
        </a:p>
      </dsp:txBody>
      <dsp:txXfrm>
        <a:off x="6293293" y="3062898"/>
        <a:ext cx="2063745" cy="1504017"/>
      </dsp:txXfrm>
    </dsp:sp>
    <dsp:sp modelId="{E3AA7E1E-D127-413F-847A-4B66EEE07BD0}">
      <dsp:nvSpPr>
        <dsp:cNvPr id="0" name=""/>
        <dsp:cNvSpPr/>
      </dsp:nvSpPr>
      <dsp:spPr>
        <a:xfrm>
          <a:off x="9065118" y="3194135"/>
          <a:ext cx="1244886" cy="445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生命体征</a:t>
          </a:r>
        </a:p>
      </dsp:txBody>
      <dsp:txXfrm>
        <a:off x="9065118" y="3194135"/>
        <a:ext cx="1244886" cy="445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24BC2-4A16-4D5A-B2E6-F6B845D7E4B2}">
      <dsp:nvSpPr>
        <dsp:cNvPr id="0" name=""/>
        <dsp:cNvSpPr/>
      </dsp:nvSpPr>
      <dsp:spPr>
        <a:xfrm>
          <a:off x="0" y="40466"/>
          <a:ext cx="10033000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误区一：</a:t>
          </a:r>
          <a:r>
            <a:rPr lang="zh-CN" altLang="en-US" sz="2400" kern="1200" dirty="0">
              <a:solidFill>
                <a:schemeClr val="tx1"/>
              </a:solidFill>
            </a:rPr>
            <a:t>误认为应由国家制定统一手术分级目录</a:t>
          </a:r>
          <a:endParaRPr lang="zh-CN" altLang="en-US" sz="2400" kern="1200" dirty="0"/>
        </a:p>
      </dsp:txBody>
      <dsp:txXfrm>
        <a:off x="43864" y="84330"/>
        <a:ext cx="9945272" cy="810832"/>
      </dsp:txXfrm>
    </dsp:sp>
    <dsp:sp modelId="{B8DBFDB9-0710-4AAC-9A48-523E32572381}">
      <dsp:nvSpPr>
        <dsp:cNvPr id="0" name=""/>
        <dsp:cNvSpPr/>
      </dsp:nvSpPr>
      <dsp:spPr>
        <a:xfrm>
          <a:off x="0" y="906372"/>
          <a:ext cx="100330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2000" b="1" kern="1200" dirty="0"/>
        </a:p>
      </dsp:txBody>
      <dsp:txXfrm>
        <a:off x="0" y="906372"/>
        <a:ext cx="10033000" cy="794880"/>
      </dsp:txXfrm>
    </dsp:sp>
    <dsp:sp modelId="{0D3B6F49-1A6C-4C4D-ACB5-9A8F74E3A918}">
      <dsp:nvSpPr>
        <dsp:cNvPr id="0" name=""/>
        <dsp:cNvSpPr/>
      </dsp:nvSpPr>
      <dsp:spPr>
        <a:xfrm>
          <a:off x="0" y="1733906"/>
          <a:ext cx="10033000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误区二：</a:t>
          </a:r>
          <a:r>
            <a:rPr lang="zh-CN" altLang="en-US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误认为医疗机构只有一个手术分级目录</a:t>
          </a:r>
        </a:p>
      </dsp:txBody>
      <dsp:txXfrm>
        <a:off x="43864" y="1777770"/>
        <a:ext cx="9945272" cy="810832"/>
      </dsp:txXfrm>
    </dsp:sp>
    <dsp:sp modelId="{11223DB7-318B-4D27-BCBB-D0C510585DB9}">
      <dsp:nvSpPr>
        <dsp:cNvPr id="0" name=""/>
        <dsp:cNvSpPr/>
      </dsp:nvSpPr>
      <dsp:spPr>
        <a:xfrm>
          <a:off x="0" y="2632466"/>
          <a:ext cx="100330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2000" b="1" kern="1200" dirty="0"/>
        </a:p>
      </dsp:txBody>
      <dsp:txXfrm>
        <a:off x="0" y="2632466"/>
        <a:ext cx="10033000" cy="794880"/>
      </dsp:txXfrm>
    </dsp:sp>
    <dsp:sp modelId="{CA19659B-78FF-48CC-9D5D-1FD36068FE61}">
      <dsp:nvSpPr>
        <dsp:cNvPr id="0" name=""/>
        <dsp:cNvSpPr/>
      </dsp:nvSpPr>
      <dsp:spPr>
        <a:xfrm>
          <a:off x="0" y="3427346"/>
          <a:ext cx="10033000" cy="898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误区三：</a:t>
          </a:r>
          <a:r>
            <a:rPr lang="zh-CN" altLang="en-US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cs typeface="+mn-cs"/>
            </a:rPr>
            <a:t>误认为手术分级目录是一成不变的</a:t>
          </a:r>
        </a:p>
      </dsp:txBody>
      <dsp:txXfrm>
        <a:off x="43864" y="3471210"/>
        <a:ext cx="9945272" cy="810832"/>
      </dsp:txXfrm>
    </dsp:sp>
    <dsp:sp modelId="{BE5D2BEA-02BE-4E85-BBB5-D782441F4963}">
      <dsp:nvSpPr>
        <dsp:cNvPr id="0" name=""/>
        <dsp:cNvSpPr/>
      </dsp:nvSpPr>
      <dsp:spPr>
        <a:xfrm>
          <a:off x="0" y="4325906"/>
          <a:ext cx="100330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2000" b="1" kern="1200" dirty="0"/>
        </a:p>
      </dsp:txBody>
      <dsp:txXfrm>
        <a:off x="0" y="4325906"/>
        <a:ext cx="10033000" cy="794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A0864-C430-4C05-9317-71E97A15ECB3}">
      <dsp:nvSpPr>
        <dsp:cNvPr id="0" name=""/>
        <dsp:cNvSpPr/>
      </dsp:nvSpPr>
      <dsp:spPr>
        <a:xfrm rot="5400000">
          <a:off x="6375757" y="-2738738"/>
          <a:ext cx="669981" cy="631599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向核发其</a:t>
          </a:r>
          <a:r>
            <a:rPr lang="en-US" altLang="zh-CN" sz="1800" kern="1200" dirty="0"/>
            <a:t>《</a:t>
          </a:r>
          <a:r>
            <a:rPr lang="zh-CN" altLang="en-US" sz="1800" kern="1200" dirty="0"/>
            <a:t>医疗机构执业许可证</a:t>
          </a:r>
          <a:r>
            <a:rPr lang="en-US" altLang="zh-CN" sz="1800" kern="1200" dirty="0"/>
            <a:t>》</a:t>
          </a:r>
          <a:r>
            <a:rPr lang="zh-CN" altLang="en-US" sz="1800" kern="1200" dirty="0"/>
            <a:t>的卫生健康行政部门报送本机构</a:t>
          </a:r>
          <a:r>
            <a:rPr lang="zh-CN" altLang="en-US" sz="1800" kern="1200" dirty="0">
              <a:solidFill>
                <a:srgbClr val="FF0000"/>
              </a:solidFill>
            </a:rPr>
            <a:t>三、四级手术分级管理目录信息</a:t>
          </a:r>
        </a:p>
      </dsp:txBody>
      <dsp:txXfrm rot="-5400000">
        <a:off x="3552749" y="116976"/>
        <a:ext cx="6283292" cy="604569"/>
      </dsp:txXfrm>
    </dsp:sp>
    <dsp:sp modelId="{DA954A4B-DB28-4258-B8C6-3C49E89724C5}">
      <dsp:nvSpPr>
        <dsp:cNvPr id="0" name=""/>
        <dsp:cNvSpPr/>
      </dsp:nvSpPr>
      <dsp:spPr>
        <a:xfrm>
          <a:off x="0" y="522"/>
          <a:ext cx="3552748" cy="8374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手术分级信息报告制度</a:t>
          </a:r>
        </a:p>
      </dsp:txBody>
      <dsp:txXfrm>
        <a:off x="40882" y="41404"/>
        <a:ext cx="3470984" cy="755712"/>
      </dsp:txXfrm>
    </dsp:sp>
    <dsp:sp modelId="{B3B3179B-D83C-4F06-8A86-73B6F42D382C}">
      <dsp:nvSpPr>
        <dsp:cNvPr id="0" name=""/>
        <dsp:cNvSpPr/>
      </dsp:nvSpPr>
      <dsp:spPr>
        <a:xfrm rot="5400000">
          <a:off x="6375757" y="-1859387"/>
          <a:ext cx="669981" cy="631599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solidFill>
                <a:schemeClr val="tx1"/>
              </a:solidFill>
            </a:rPr>
            <a:t>主动向社会公开三、四级手术分级管理目录</a:t>
          </a:r>
        </a:p>
      </dsp:txBody>
      <dsp:txXfrm rot="-5400000">
        <a:off x="3552749" y="996327"/>
        <a:ext cx="6283292" cy="604569"/>
      </dsp:txXfrm>
    </dsp:sp>
    <dsp:sp modelId="{E0320B40-D474-43BC-BE59-DBE55E1AE920}">
      <dsp:nvSpPr>
        <dsp:cNvPr id="0" name=""/>
        <dsp:cNvSpPr/>
      </dsp:nvSpPr>
      <dsp:spPr>
        <a:xfrm>
          <a:off x="0" y="879873"/>
          <a:ext cx="3552748" cy="8374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手术分级公示制度</a:t>
          </a:r>
        </a:p>
      </dsp:txBody>
      <dsp:txXfrm>
        <a:off x="40882" y="920755"/>
        <a:ext cx="3470984" cy="755712"/>
      </dsp:txXfrm>
    </dsp:sp>
    <dsp:sp modelId="{9E186768-5413-49C8-9BE2-647D5F2B4F48}">
      <dsp:nvSpPr>
        <dsp:cNvPr id="0" name=""/>
        <dsp:cNvSpPr/>
      </dsp:nvSpPr>
      <dsp:spPr>
        <a:xfrm rot="5400000">
          <a:off x="6375757" y="-980036"/>
          <a:ext cx="669981" cy="631599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solidFill>
                <a:schemeClr val="tx1"/>
              </a:solidFill>
            </a:rPr>
            <a:t>三、四级手术手术应当</a:t>
          </a:r>
          <a:r>
            <a:rPr lang="zh-CN" altLang="en-US" sz="1800" kern="1200" dirty="0">
              <a:solidFill>
                <a:srgbClr val="FF0000"/>
              </a:solidFill>
            </a:rPr>
            <a:t>逐项授权</a:t>
          </a:r>
          <a:r>
            <a:rPr lang="zh-CN" altLang="en-US" sz="1800" kern="1200" dirty="0">
              <a:solidFill>
                <a:schemeClr val="tx1"/>
              </a:solidFill>
            </a:rPr>
            <a:t>，原则上</a:t>
          </a:r>
          <a:r>
            <a:rPr lang="zh-CN" altLang="en-US" sz="1800" kern="1200" dirty="0">
              <a:solidFill>
                <a:srgbClr val="FF0000"/>
              </a:solidFill>
            </a:rPr>
            <a:t>不得与术者职称、职务挂钩</a:t>
          </a:r>
        </a:p>
      </dsp:txBody>
      <dsp:txXfrm rot="-5400000">
        <a:off x="3552749" y="1875678"/>
        <a:ext cx="6283292" cy="604569"/>
      </dsp:txXfrm>
    </dsp:sp>
    <dsp:sp modelId="{642675BE-CF2F-4AB8-AA4B-D564A4D41860}">
      <dsp:nvSpPr>
        <dsp:cNvPr id="0" name=""/>
        <dsp:cNvSpPr/>
      </dsp:nvSpPr>
      <dsp:spPr>
        <a:xfrm>
          <a:off x="0" y="1759224"/>
          <a:ext cx="3552748" cy="8374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手术授权制度</a:t>
          </a:r>
        </a:p>
      </dsp:txBody>
      <dsp:txXfrm>
        <a:off x="40882" y="1800106"/>
        <a:ext cx="3470984" cy="755712"/>
      </dsp:txXfrm>
    </dsp:sp>
    <dsp:sp modelId="{EC47F12C-FEF9-4378-A25C-2FCFD7981AA8}">
      <dsp:nvSpPr>
        <dsp:cNvPr id="0" name=""/>
        <dsp:cNvSpPr/>
      </dsp:nvSpPr>
      <dsp:spPr>
        <a:xfrm rot="5400000">
          <a:off x="6375757" y="-100685"/>
          <a:ext cx="669981" cy="631599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四级手术评估周期</a:t>
          </a:r>
          <a:r>
            <a:rPr lang="zh-CN" altLang="en-US" sz="1800" kern="1200" dirty="0">
              <a:solidFill>
                <a:srgbClr val="FF0000"/>
              </a:solidFill>
            </a:rPr>
            <a:t>原则不超过</a:t>
          </a:r>
          <a:r>
            <a:rPr lang="en-US" altLang="zh-CN" sz="1800" kern="1200" dirty="0">
              <a:solidFill>
                <a:srgbClr val="FF0000"/>
              </a:solidFill>
            </a:rPr>
            <a:t>1</a:t>
          </a:r>
          <a:r>
            <a:rPr lang="zh-CN" altLang="en-US" sz="1800" kern="1200" dirty="0">
              <a:solidFill>
                <a:srgbClr val="FF0000"/>
              </a:solidFill>
            </a:rPr>
            <a:t>年</a:t>
          </a:r>
        </a:p>
      </dsp:txBody>
      <dsp:txXfrm rot="-5400000">
        <a:off x="3552749" y="2755029"/>
        <a:ext cx="6283292" cy="604569"/>
      </dsp:txXfrm>
    </dsp:sp>
    <dsp:sp modelId="{C8A2C581-0C27-40A2-B192-C7E8EFE8374D}">
      <dsp:nvSpPr>
        <dsp:cNvPr id="0" name=""/>
        <dsp:cNvSpPr/>
      </dsp:nvSpPr>
      <dsp:spPr>
        <a:xfrm>
          <a:off x="0" y="2638575"/>
          <a:ext cx="3552748" cy="8374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手术技术临床应用能力评估</a:t>
          </a:r>
        </a:p>
      </dsp:txBody>
      <dsp:txXfrm>
        <a:off x="40882" y="2679457"/>
        <a:ext cx="3470984" cy="755712"/>
      </dsp:txXfrm>
    </dsp:sp>
    <dsp:sp modelId="{B502BB96-414F-482A-82B0-F04543E85659}">
      <dsp:nvSpPr>
        <dsp:cNvPr id="0" name=""/>
        <dsp:cNvSpPr/>
      </dsp:nvSpPr>
      <dsp:spPr>
        <a:xfrm rot="5400000">
          <a:off x="6375757" y="778665"/>
          <a:ext cx="669981" cy="631599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solidFill>
                <a:srgbClr val="FF0000"/>
              </a:solidFill>
            </a:rPr>
            <a:t>每例四级手术</a:t>
          </a:r>
          <a:r>
            <a:rPr lang="zh-CN" altLang="en-US" sz="1800" kern="1200" dirty="0">
              <a:solidFill>
                <a:schemeClr val="tx1"/>
              </a:solidFill>
            </a:rPr>
            <a:t>在手术实施前均应完成多学科术前讨论</a:t>
          </a:r>
        </a:p>
      </dsp:txBody>
      <dsp:txXfrm rot="-5400000">
        <a:off x="3552749" y="3634379"/>
        <a:ext cx="6283292" cy="604569"/>
      </dsp:txXfrm>
    </dsp:sp>
    <dsp:sp modelId="{F8F53589-8847-4997-9CAA-D9A35676EA9A}">
      <dsp:nvSpPr>
        <dsp:cNvPr id="0" name=""/>
        <dsp:cNvSpPr/>
      </dsp:nvSpPr>
      <dsp:spPr>
        <a:xfrm>
          <a:off x="0" y="3517925"/>
          <a:ext cx="3552748" cy="8374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四级手术术前多学科讨论制度</a:t>
          </a:r>
        </a:p>
      </dsp:txBody>
      <dsp:txXfrm>
        <a:off x="40882" y="3558807"/>
        <a:ext cx="3470984" cy="755712"/>
      </dsp:txXfrm>
    </dsp:sp>
    <dsp:sp modelId="{3EE8B863-0F3C-41F5-B8A6-3D73FA4E24AB}">
      <dsp:nvSpPr>
        <dsp:cNvPr id="0" name=""/>
        <dsp:cNvSpPr/>
      </dsp:nvSpPr>
      <dsp:spPr>
        <a:xfrm rot="5400000">
          <a:off x="6375757" y="1658016"/>
          <a:ext cx="669981" cy="631599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四级手术术后患者原则上</a:t>
          </a:r>
          <a:r>
            <a:rPr lang="zh-CN" altLang="en-US" sz="1800" kern="1200" dirty="0">
              <a:solidFill>
                <a:srgbClr val="FF0000"/>
              </a:solidFill>
            </a:rPr>
            <a:t>随访不少于每年</a:t>
          </a:r>
          <a:r>
            <a:rPr lang="en-US" altLang="zh-CN" sz="1800" kern="1200" dirty="0">
              <a:solidFill>
                <a:srgbClr val="FF0000"/>
              </a:solidFill>
            </a:rPr>
            <a:t>1</a:t>
          </a:r>
          <a:r>
            <a:rPr lang="zh-CN" altLang="en-US" sz="1800" kern="1200" dirty="0">
              <a:solidFill>
                <a:srgbClr val="FF0000"/>
              </a:solidFill>
            </a:rPr>
            <a:t>次</a:t>
          </a:r>
        </a:p>
      </dsp:txBody>
      <dsp:txXfrm rot="-5400000">
        <a:off x="3552749" y="4513730"/>
        <a:ext cx="6283292" cy="604569"/>
      </dsp:txXfrm>
    </dsp:sp>
    <dsp:sp modelId="{435F7BC9-3F9F-4E23-87CF-698F827B8603}">
      <dsp:nvSpPr>
        <dsp:cNvPr id="0" name=""/>
        <dsp:cNvSpPr/>
      </dsp:nvSpPr>
      <dsp:spPr>
        <a:xfrm>
          <a:off x="0" y="4397276"/>
          <a:ext cx="3552748" cy="8374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手术随访制度</a:t>
          </a:r>
        </a:p>
      </dsp:txBody>
      <dsp:txXfrm>
        <a:off x="40882" y="4438158"/>
        <a:ext cx="3470984" cy="755712"/>
      </dsp:txXfrm>
    </dsp:sp>
    <dsp:sp modelId="{595B6FBC-3BF1-45D9-A2B4-99986541AE03}">
      <dsp:nvSpPr>
        <dsp:cNvPr id="0" name=""/>
        <dsp:cNvSpPr/>
      </dsp:nvSpPr>
      <dsp:spPr>
        <a:xfrm rot="5400000">
          <a:off x="6375757" y="2537366"/>
          <a:ext cx="669981" cy="631599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四级手术发生非计划二次手术、严重医疗质量（安全）不良事件等情形，应在</a:t>
          </a:r>
          <a:r>
            <a:rPr lang="zh-CN" altLang="en-US" sz="1800" kern="1200" dirty="0">
              <a:solidFill>
                <a:srgbClr val="FF0000"/>
              </a:solidFill>
            </a:rPr>
            <a:t>发生后</a:t>
          </a:r>
          <a:r>
            <a:rPr lang="en-US" altLang="zh-CN" sz="1800" kern="1200" dirty="0">
              <a:solidFill>
                <a:srgbClr val="FF0000"/>
              </a:solidFill>
            </a:rPr>
            <a:t>3</a:t>
          </a:r>
          <a:r>
            <a:rPr lang="zh-CN" altLang="en-US" sz="1800" kern="1200" dirty="0">
              <a:solidFill>
                <a:srgbClr val="FF0000"/>
              </a:solidFill>
            </a:rPr>
            <a:t>天内组织全科讨论</a:t>
          </a:r>
        </a:p>
      </dsp:txBody>
      <dsp:txXfrm rot="-5400000">
        <a:off x="3552749" y="5393080"/>
        <a:ext cx="6283292" cy="604569"/>
      </dsp:txXfrm>
    </dsp:sp>
    <dsp:sp modelId="{1B619140-62AE-43D8-BA79-9F24CAC03D3C}">
      <dsp:nvSpPr>
        <dsp:cNvPr id="0" name=""/>
        <dsp:cNvSpPr/>
      </dsp:nvSpPr>
      <dsp:spPr>
        <a:xfrm>
          <a:off x="0" y="5276627"/>
          <a:ext cx="3552748" cy="8374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手术不良事件个案报告制度</a:t>
          </a:r>
        </a:p>
      </dsp:txBody>
      <dsp:txXfrm>
        <a:off x="40882" y="5317509"/>
        <a:ext cx="3470984" cy="7557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6084E-C185-48AD-AC51-14C0BDA0735E}">
      <dsp:nvSpPr>
        <dsp:cNvPr id="0" name=""/>
        <dsp:cNvSpPr/>
      </dsp:nvSpPr>
      <dsp:spPr>
        <a:xfrm>
          <a:off x="4180238" y="13929"/>
          <a:ext cx="3609085" cy="277335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i="0" kern="1200" dirty="0"/>
            <a:t>提高认识，落实落细工作措施</a:t>
          </a:r>
          <a:endParaRPr lang="zh-CN" altLang="en-US" sz="2400" b="1" kern="1200" dirty="0"/>
        </a:p>
      </dsp:txBody>
      <dsp:txXfrm>
        <a:off x="4661450" y="499266"/>
        <a:ext cx="2646662" cy="1248009"/>
      </dsp:txXfrm>
    </dsp:sp>
    <dsp:sp modelId="{DE738D0A-18F2-45EF-B079-E691DA8EAC93}">
      <dsp:nvSpPr>
        <dsp:cNvPr id="0" name=""/>
        <dsp:cNvSpPr/>
      </dsp:nvSpPr>
      <dsp:spPr>
        <a:xfrm>
          <a:off x="5461996" y="1920217"/>
          <a:ext cx="3767886" cy="296159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i="0" kern="1200" dirty="0"/>
            <a:t>多措并举，构建长效运行机制</a:t>
          </a:r>
          <a:endParaRPr lang="zh-CN" altLang="en-US" sz="2400" b="1" kern="1200" dirty="0"/>
        </a:p>
      </dsp:txBody>
      <dsp:txXfrm>
        <a:off x="6614341" y="2685295"/>
        <a:ext cx="2260731" cy="1628876"/>
      </dsp:txXfrm>
    </dsp:sp>
    <dsp:sp modelId="{68AE9A8C-7D10-42C2-98CD-2F5BC53FB14F}">
      <dsp:nvSpPr>
        <dsp:cNvPr id="0" name=""/>
        <dsp:cNvSpPr/>
      </dsp:nvSpPr>
      <dsp:spPr>
        <a:xfrm>
          <a:off x="2528341" y="1920217"/>
          <a:ext cx="3754500" cy="296159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i="0" kern="1200" dirty="0"/>
            <a:t>发挥合力，营造良好工作氛围</a:t>
          </a:r>
          <a:endParaRPr lang="zh-CN" altLang="en-US" sz="2400" b="1" kern="1200" dirty="0"/>
        </a:p>
      </dsp:txBody>
      <dsp:txXfrm>
        <a:off x="2881890" y="2685295"/>
        <a:ext cx="2252700" cy="1628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手术作为医务人员诊断和治疗疾病的重要手段，是医疗机构服务患者的重要方式之一。</a:t>
            </a:r>
            <a:endParaRPr lang="en-US" altLang="zh-CN" dirty="0"/>
          </a:p>
          <a:p>
            <a:r>
              <a:rPr lang="zh-CN" altLang="en-US" dirty="0"/>
              <a:t>加强对手术医疗质量安全的保障管理，提升人民群众就医获得感、安全感具有重要意义。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633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60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>
                <a:solidFill>
                  <a:schemeClr val="tx1"/>
                </a:solidFill>
              </a:rPr>
              <a:t>18</a:t>
            </a:r>
            <a:r>
              <a:rPr lang="zh-CN" altLang="en-US" sz="1000" dirty="0">
                <a:solidFill>
                  <a:schemeClr val="tx1"/>
                </a:solidFill>
              </a:rPr>
              <a:t>项医疗质量安全核心制度和</a:t>
            </a:r>
            <a:r>
              <a:rPr lang="en-US" altLang="zh-CN" sz="1000" dirty="0">
                <a:solidFill>
                  <a:schemeClr val="tx1"/>
                </a:solidFill>
              </a:rPr>
              <a:t>14</a:t>
            </a:r>
            <a:r>
              <a:rPr lang="zh-CN" altLang="en-US" sz="1000" dirty="0">
                <a:solidFill>
                  <a:schemeClr val="tx1"/>
                </a:solidFill>
              </a:rPr>
              <a:t>项手术分级管理相关制度，此次行动是进一步落实两类制度的具体体现，也是对手术质量安全相关制度的再强调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96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可以看出，</a:t>
            </a:r>
            <a:r>
              <a:rPr lang="en-US" altLang="zh-CN" dirty="0"/>
              <a:t>8</a:t>
            </a:r>
            <a:r>
              <a:rPr lang="zh-CN" altLang="en-US" dirty="0"/>
              <a:t>个指标均不是新提法。其中，围手术期死亡率、非计划重返手术室再手术率、静脉血栓栓塞症发生率来自国家医疗质量安全改进目标；手术并发症、麻醉并发症和获得性指标来自相关的医院评审标准；</a:t>
            </a:r>
            <a:r>
              <a:rPr lang="en-US" altLang="zh-CN" dirty="0"/>
              <a:t>Ⅰ</a:t>
            </a:r>
            <a:r>
              <a:rPr lang="zh-CN" altLang="en-US" dirty="0"/>
              <a:t>类切口预防性抗菌药物的使用，是行业抗菌药物临床应用整治常抓不懈的内容；日间手术占比，引导医疗机构医疗模式的转变，代表了医疗机构对手术质量安全的整体管理水平。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0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37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270" y="6515735"/>
            <a:ext cx="12191365" cy="335280"/>
            <a:chOff x="2" y="10261"/>
            <a:chExt cx="19199" cy="528"/>
          </a:xfrm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" y="10660"/>
              <a:ext cx="14458" cy="126"/>
            </a:xfrm>
            <a:prstGeom prst="rect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8" name="直角三角形 7"/>
            <p:cNvSpPr/>
            <p:nvPr>
              <p:custDataLst>
                <p:tags r:id="rId6"/>
              </p:custDataLst>
            </p:nvPr>
          </p:nvSpPr>
          <p:spPr>
            <a:xfrm rot="16200000">
              <a:off x="11659" y="10108"/>
              <a:ext cx="515" cy="821"/>
            </a:xfrm>
            <a:prstGeom prst="rtTriangle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4" name="文本框 49"/>
            <p:cNvSpPr txBox="1"/>
            <p:nvPr>
              <p:custDataLst>
                <p:tags r:id="rId7"/>
              </p:custDataLst>
            </p:nvPr>
          </p:nvSpPr>
          <p:spPr>
            <a:xfrm>
              <a:off x="12325" y="10261"/>
              <a:ext cx="6876" cy="528"/>
            </a:xfrm>
            <a:prstGeom prst="rect">
              <a:avLst/>
            </a:prstGeom>
            <a:solidFill>
              <a:srgbClr val="003D86"/>
            </a:solidFill>
          </p:spPr>
          <p:txBody>
            <a:bodyPr wrap="square" lIns="91356" tIns="45679" rIns="91356" bIns="45679" rtlCol="0">
              <a:noAutofit/>
            </a:bodyPr>
            <a:lstStyle/>
            <a:p>
              <a:pPr defTabSz="684530"/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仁心仁术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尚德尚医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求实奉献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开拓创新</a:t>
              </a: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70" y="6515735"/>
            <a:ext cx="12191365" cy="335280"/>
            <a:chOff x="2" y="10261"/>
            <a:chExt cx="19199" cy="528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2" y="10660"/>
              <a:ext cx="14458" cy="126"/>
            </a:xfrm>
            <a:prstGeom prst="rect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9" name="直角三角形 8"/>
            <p:cNvSpPr/>
            <p:nvPr>
              <p:custDataLst>
                <p:tags r:id="rId7"/>
              </p:custDataLst>
            </p:nvPr>
          </p:nvSpPr>
          <p:spPr>
            <a:xfrm rot="16200000">
              <a:off x="11659" y="10108"/>
              <a:ext cx="515" cy="821"/>
            </a:xfrm>
            <a:prstGeom prst="rtTriangle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4" name="文本框 49"/>
            <p:cNvSpPr txBox="1"/>
            <p:nvPr>
              <p:custDataLst>
                <p:tags r:id="rId8"/>
              </p:custDataLst>
            </p:nvPr>
          </p:nvSpPr>
          <p:spPr>
            <a:xfrm>
              <a:off x="12325" y="10261"/>
              <a:ext cx="6876" cy="528"/>
            </a:xfrm>
            <a:prstGeom prst="rect">
              <a:avLst/>
            </a:prstGeom>
            <a:solidFill>
              <a:srgbClr val="003D86"/>
            </a:solidFill>
          </p:spPr>
          <p:txBody>
            <a:bodyPr wrap="square" lIns="91356" tIns="45679" rIns="91356" bIns="45679" rtlCol="0">
              <a:noAutofit/>
            </a:bodyPr>
            <a:lstStyle/>
            <a:p>
              <a:pPr defTabSz="684530"/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仁心仁术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尚德尚医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求实奉献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开拓创新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270" y="6515735"/>
            <a:ext cx="12191365" cy="335280"/>
            <a:chOff x="2" y="10261"/>
            <a:chExt cx="19199" cy="528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2" y="10660"/>
              <a:ext cx="14458" cy="126"/>
            </a:xfrm>
            <a:prstGeom prst="rect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9" name="直角三角形 8"/>
            <p:cNvSpPr/>
            <p:nvPr>
              <p:custDataLst>
                <p:tags r:id="rId7"/>
              </p:custDataLst>
            </p:nvPr>
          </p:nvSpPr>
          <p:spPr>
            <a:xfrm rot="16200000">
              <a:off x="11659" y="10108"/>
              <a:ext cx="515" cy="821"/>
            </a:xfrm>
            <a:prstGeom prst="rtTriangle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4" name="文本框 49"/>
            <p:cNvSpPr txBox="1"/>
            <p:nvPr>
              <p:custDataLst>
                <p:tags r:id="rId8"/>
              </p:custDataLst>
            </p:nvPr>
          </p:nvSpPr>
          <p:spPr>
            <a:xfrm>
              <a:off x="12325" y="10261"/>
              <a:ext cx="6876" cy="528"/>
            </a:xfrm>
            <a:prstGeom prst="rect">
              <a:avLst/>
            </a:prstGeom>
            <a:solidFill>
              <a:srgbClr val="003D86"/>
            </a:solidFill>
          </p:spPr>
          <p:txBody>
            <a:bodyPr wrap="square" lIns="91356" tIns="45679" rIns="91356" bIns="45679" rtlCol="0">
              <a:noAutofit/>
            </a:bodyPr>
            <a:lstStyle/>
            <a:p>
              <a:pPr defTabSz="684530"/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仁心仁术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尚德尚医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求实奉献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开拓创新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270" y="6515735"/>
            <a:ext cx="12191365" cy="335280"/>
            <a:chOff x="2" y="10261"/>
            <a:chExt cx="19199" cy="528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2" y="10660"/>
              <a:ext cx="14458" cy="126"/>
            </a:xfrm>
            <a:prstGeom prst="rect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9" name="直角三角形 8"/>
            <p:cNvSpPr/>
            <p:nvPr>
              <p:custDataLst>
                <p:tags r:id="rId7"/>
              </p:custDataLst>
            </p:nvPr>
          </p:nvSpPr>
          <p:spPr>
            <a:xfrm rot="16200000">
              <a:off x="11659" y="10108"/>
              <a:ext cx="515" cy="821"/>
            </a:xfrm>
            <a:prstGeom prst="rtTriangle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4" name="文本框 49"/>
            <p:cNvSpPr txBox="1"/>
            <p:nvPr>
              <p:custDataLst>
                <p:tags r:id="rId8"/>
              </p:custDataLst>
            </p:nvPr>
          </p:nvSpPr>
          <p:spPr>
            <a:xfrm>
              <a:off x="12325" y="10261"/>
              <a:ext cx="6876" cy="528"/>
            </a:xfrm>
            <a:prstGeom prst="rect">
              <a:avLst/>
            </a:prstGeom>
            <a:solidFill>
              <a:srgbClr val="003D86"/>
            </a:solidFill>
          </p:spPr>
          <p:txBody>
            <a:bodyPr wrap="square" lIns="91356" tIns="45679" rIns="91356" bIns="45679" rtlCol="0">
              <a:noAutofit/>
            </a:bodyPr>
            <a:lstStyle/>
            <a:p>
              <a:pPr defTabSz="684530"/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仁心仁术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尚德尚医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求实奉献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开拓创新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270" y="6515735"/>
            <a:ext cx="12191365" cy="335280"/>
            <a:chOff x="2" y="10261"/>
            <a:chExt cx="19199" cy="528"/>
          </a:xfrm>
        </p:grpSpPr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2" y="10660"/>
              <a:ext cx="14458" cy="126"/>
            </a:xfrm>
            <a:prstGeom prst="rect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8"/>
              </p:custDataLst>
            </p:nvPr>
          </p:nvSpPr>
          <p:spPr>
            <a:xfrm rot="16200000">
              <a:off x="11659" y="10108"/>
              <a:ext cx="515" cy="821"/>
            </a:xfrm>
            <a:prstGeom prst="rtTriangle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4" name="文本框 49"/>
            <p:cNvSpPr txBox="1"/>
            <p:nvPr>
              <p:custDataLst>
                <p:tags r:id="rId9"/>
              </p:custDataLst>
            </p:nvPr>
          </p:nvSpPr>
          <p:spPr>
            <a:xfrm>
              <a:off x="12325" y="10261"/>
              <a:ext cx="6876" cy="528"/>
            </a:xfrm>
            <a:prstGeom prst="rect">
              <a:avLst/>
            </a:prstGeom>
            <a:solidFill>
              <a:srgbClr val="003D86"/>
            </a:solidFill>
          </p:spPr>
          <p:txBody>
            <a:bodyPr wrap="square" lIns="91356" tIns="45679" rIns="91356" bIns="45679" rtlCol="0">
              <a:noAutofit/>
            </a:bodyPr>
            <a:lstStyle/>
            <a:p>
              <a:pPr defTabSz="684530"/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仁心仁术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尚德尚医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求实奉献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开拓创新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270" y="6515735"/>
            <a:ext cx="12191365" cy="335280"/>
            <a:chOff x="2" y="10261"/>
            <a:chExt cx="19199" cy="528"/>
          </a:xfrm>
        </p:grpSpPr>
        <p:sp>
          <p:nvSpPr>
            <p:cNvPr id="11" name="矩形 10"/>
            <p:cNvSpPr/>
            <p:nvPr>
              <p:custDataLst>
                <p:tags r:id="rId9"/>
              </p:custDataLst>
            </p:nvPr>
          </p:nvSpPr>
          <p:spPr>
            <a:xfrm>
              <a:off x="2" y="10660"/>
              <a:ext cx="14458" cy="126"/>
            </a:xfrm>
            <a:prstGeom prst="rect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2" name="直角三角形 11"/>
            <p:cNvSpPr/>
            <p:nvPr>
              <p:custDataLst>
                <p:tags r:id="rId10"/>
              </p:custDataLst>
            </p:nvPr>
          </p:nvSpPr>
          <p:spPr>
            <a:xfrm rot="16200000">
              <a:off x="11659" y="10108"/>
              <a:ext cx="515" cy="821"/>
            </a:xfrm>
            <a:prstGeom prst="rtTriangle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4" name="文本框 49"/>
            <p:cNvSpPr txBox="1"/>
            <p:nvPr>
              <p:custDataLst>
                <p:tags r:id="rId11"/>
              </p:custDataLst>
            </p:nvPr>
          </p:nvSpPr>
          <p:spPr>
            <a:xfrm>
              <a:off x="12325" y="10261"/>
              <a:ext cx="6876" cy="528"/>
            </a:xfrm>
            <a:prstGeom prst="rect">
              <a:avLst/>
            </a:prstGeom>
            <a:solidFill>
              <a:srgbClr val="003D86"/>
            </a:solidFill>
          </p:spPr>
          <p:txBody>
            <a:bodyPr wrap="square" lIns="91356" tIns="45679" rIns="91356" bIns="45679" rtlCol="0">
              <a:noAutofit/>
            </a:bodyPr>
            <a:lstStyle/>
            <a:p>
              <a:pPr defTabSz="684530"/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仁心仁术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尚德尚医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求实奉献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开拓创新</a:t>
              </a: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270" y="6515735"/>
            <a:ext cx="12191365" cy="335280"/>
            <a:chOff x="2" y="10261"/>
            <a:chExt cx="19199" cy="528"/>
          </a:xfrm>
        </p:grpSpPr>
        <p:sp>
          <p:nvSpPr>
            <p:cNvPr id="7" name="矩形 6"/>
            <p:cNvSpPr/>
            <p:nvPr>
              <p:custDataLst>
                <p:tags r:id="rId5"/>
              </p:custDataLst>
            </p:nvPr>
          </p:nvSpPr>
          <p:spPr>
            <a:xfrm>
              <a:off x="2" y="10660"/>
              <a:ext cx="14458" cy="126"/>
            </a:xfrm>
            <a:prstGeom prst="rect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8" name="直角三角形 7"/>
            <p:cNvSpPr/>
            <p:nvPr>
              <p:custDataLst>
                <p:tags r:id="rId6"/>
              </p:custDataLst>
            </p:nvPr>
          </p:nvSpPr>
          <p:spPr>
            <a:xfrm rot="16200000">
              <a:off x="11659" y="10108"/>
              <a:ext cx="515" cy="821"/>
            </a:xfrm>
            <a:prstGeom prst="rtTriangle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4" name="文本框 49"/>
            <p:cNvSpPr txBox="1"/>
            <p:nvPr>
              <p:custDataLst>
                <p:tags r:id="rId7"/>
              </p:custDataLst>
            </p:nvPr>
          </p:nvSpPr>
          <p:spPr>
            <a:xfrm>
              <a:off x="12325" y="10261"/>
              <a:ext cx="6876" cy="528"/>
            </a:xfrm>
            <a:prstGeom prst="rect">
              <a:avLst/>
            </a:prstGeom>
            <a:solidFill>
              <a:srgbClr val="003D86"/>
            </a:solidFill>
          </p:spPr>
          <p:txBody>
            <a:bodyPr wrap="square" lIns="91356" tIns="45679" rIns="91356" bIns="45679" rtlCol="0">
              <a:noAutofit/>
            </a:bodyPr>
            <a:lstStyle/>
            <a:p>
              <a:pPr defTabSz="684530"/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仁心仁术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尚德尚医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求实奉献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开拓创新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270" y="6515735"/>
            <a:ext cx="12191365" cy="335280"/>
            <a:chOff x="2" y="10261"/>
            <a:chExt cx="19199" cy="528"/>
          </a:xfrm>
        </p:grpSpPr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2" y="10660"/>
              <a:ext cx="14458" cy="126"/>
            </a:xfrm>
            <a:prstGeom prst="rect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7" name="直角三角形 6"/>
            <p:cNvSpPr/>
            <p:nvPr>
              <p:custDataLst>
                <p:tags r:id="rId5"/>
              </p:custDataLst>
            </p:nvPr>
          </p:nvSpPr>
          <p:spPr>
            <a:xfrm rot="16200000">
              <a:off x="11659" y="10108"/>
              <a:ext cx="515" cy="821"/>
            </a:xfrm>
            <a:prstGeom prst="rtTriangle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4" name="文本框 49"/>
            <p:cNvSpPr txBox="1"/>
            <p:nvPr>
              <p:custDataLst>
                <p:tags r:id="rId6"/>
              </p:custDataLst>
            </p:nvPr>
          </p:nvSpPr>
          <p:spPr>
            <a:xfrm>
              <a:off x="12325" y="10261"/>
              <a:ext cx="6876" cy="528"/>
            </a:xfrm>
            <a:prstGeom prst="rect">
              <a:avLst/>
            </a:prstGeom>
            <a:solidFill>
              <a:srgbClr val="003D86"/>
            </a:solidFill>
          </p:spPr>
          <p:txBody>
            <a:bodyPr wrap="square" lIns="91356" tIns="45679" rIns="91356" bIns="45679" rtlCol="0">
              <a:noAutofit/>
            </a:bodyPr>
            <a:lstStyle/>
            <a:p>
              <a:pPr defTabSz="684530"/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仁心仁术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尚德尚医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求实奉献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开拓创新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2023/9/11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270" y="6515735"/>
            <a:ext cx="12191365" cy="335280"/>
            <a:chOff x="2" y="10261"/>
            <a:chExt cx="19199" cy="528"/>
          </a:xfrm>
        </p:grpSpPr>
        <p:sp>
          <p:nvSpPr>
            <p:cNvPr id="8" name="矩形 7"/>
            <p:cNvSpPr/>
            <p:nvPr>
              <p:custDataLst>
                <p:tags r:id="rId7"/>
              </p:custDataLst>
            </p:nvPr>
          </p:nvSpPr>
          <p:spPr>
            <a:xfrm>
              <a:off x="2" y="10660"/>
              <a:ext cx="14458" cy="126"/>
            </a:xfrm>
            <a:prstGeom prst="rect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8"/>
              </p:custDataLst>
            </p:nvPr>
          </p:nvSpPr>
          <p:spPr>
            <a:xfrm rot="16200000">
              <a:off x="11659" y="10108"/>
              <a:ext cx="515" cy="821"/>
            </a:xfrm>
            <a:prstGeom prst="rtTriangle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4" name="文本框 49"/>
            <p:cNvSpPr txBox="1"/>
            <p:nvPr>
              <p:custDataLst>
                <p:tags r:id="rId9"/>
              </p:custDataLst>
            </p:nvPr>
          </p:nvSpPr>
          <p:spPr>
            <a:xfrm>
              <a:off x="12325" y="10261"/>
              <a:ext cx="6876" cy="528"/>
            </a:xfrm>
            <a:prstGeom prst="rect">
              <a:avLst/>
            </a:prstGeom>
            <a:solidFill>
              <a:srgbClr val="003D86"/>
            </a:solidFill>
          </p:spPr>
          <p:txBody>
            <a:bodyPr wrap="square" lIns="91356" tIns="45679" rIns="91356" bIns="45679" rtlCol="0">
              <a:noAutofit/>
            </a:bodyPr>
            <a:lstStyle/>
            <a:p>
              <a:pPr defTabSz="684530"/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仁心仁术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尚德尚医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求实奉献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开拓创新</a:t>
              </a: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270" y="6515735"/>
            <a:ext cx="12191365" cy="335280"/>
            <a:chOff x="2" y="10261"/>
            <a:chExt cx="19199" cy="528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2" y="10660"/>
              <a:ext cx="14458" cy="126"/>
            </a:xfrm>
            <a:prstGeom prst="rect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9" name="直角三角形 8"/>
            <p:cNvSpPr/>
            <p:nvPr>
              <p:custDataLst>
                <p:tags r:id="rId7"/>
              </p:custDataLst>
            </p:nvPr>
          </p:nvSpPr>
          <p:spPr>
            <a:xfrm rot="16200000">
              <a:off x="11659" y="10108"/>
              <a:ext cx="515" cy="821"/>
            </a:xfrm>
            <a:prstGeom prst="rtTriangle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4" name="文本框 49"/>
            <p:cNvSpPr txBox="1"/>
            <p:nvPr>
              <p:custDataLst>
                <p:tags r:id="rId8"/>
              </p:custDataLst>
            </p:nvPr>
          </p:nvSpPr>
          <p:spPr>
            <a:xfrm>
              <a:off x="12325" y="10261"/>
              <a:ext cx="6876" cy="528"/>
            </a:xfrm>
            <a:prstGeom prst="rect">
              <a:avLst/>
            </a:prstGeom>
            <a:solidFill>
              <a:srgbClr val="003D86"/>
            </a:solidFill>
          </p:spPr>
          <p:txBody>
            <a:bodyPr wrap="square" lIns="91356" tIns="45679" rIns="91356" bIns="45679" rtlCol="0">
              <a:noAutofit/>
            </a:bodyPr>
            <a:lstStyle/>
            <a:p>
              <a:pPr defTabSz="684530"/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仁心仁术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尚德尚医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求实奉献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开拓创新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1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1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22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IMG_257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5410" y="85725"/>
            <a:ext cx="3187700" cy="426085"/>
          </a:xfrm>
          <a:prstGeom prst="rect">
            <a:avLst/>
          </a:prstGeom>
        </p:spPr>
      </p:pic>
      <p:sp>
        <p:nvSpPr>
          <p:cNvPr id="25" name="任意多边形: 形状 15"/>
          <p:cNvSpPr/>
          <p:nvPr>
            <p:custDataLst>
              <p:tags r:id="rId4"/>
            </p:custDataLst>
          </p:nvPr>
        </p:nvSpPr>
        <p:spPr>
          <a:xfrm flipV="1">
            <a:off x="1262" y="1306056"/>
            <a:ext cx="12187838" cy="4594834"/>
          </a:xfrm>
          <a:custGeom>
            <a:avLst/>
            <a:gdLst>
              <a:gd name="connsiteX0" fmla="*/ 4270096 w 12192000"/>
              <a:gd name="connsiteY0" fmla="*/ 5011839 h 5011839"/>
              <a:gd name="connsiteX1" fmla="*/ 7921904 w 12192000"/>
              <a:gd name="connsiteY1" fmla="*/ 5011839 h 5011839"/>
              <a:gd name="connsiteX2" fmla="*/ 8109995 w 12192000"/>
              <a:gd name="connsiteY2" fmla="*/ 4629874 h 5011839"/>
              <a:gd name="connsiteX3" fmla="*/ 12192000 w 12192000"/>
              <a:gd name="connsiteY3" fmla="*/ 4629874 h 5011839"/>
              <a:gd name="connsiteX4" fmla="*/ 12192000 w 12192000"/>
              <a:gd name="connsiteY4" fmla="*/ 370391 h 5011839"/>
              <a:gd name="connsiteX5" fmla="*/ 8104296 w 12192000"/>
              <a:gd name="connsiteY5" fmla="*/ 370391 h 5011839"/>
              <a:gd name="connsiteX6" fmla="*/ 7921904 w 12192000"/>
              <a:gd name="connsiteY6" fmla="*/ 0 h 5011839"/>
              <a:gd name="connsiteX7" fmla="*/ 4270096 w 12192000"/>
              <a:gd name="connsiteY7" fmla="*/ 0 h 5011839"/>
              <a:gd name="connsiteX8" fmla="*/ 4087705 w 12192000"/>
              <a:gd name="connsiteY8" fmla="*/ 370391 h 5011839"/>
              <a:gd name="connsiteX9" fmla="*/ 0 w 12192000"/>
              <a:gd name="connsiteY9" fmla="*/ 370391 h 5011839"/>
              <a:gd name="connsiteX10" fmla="*/ 0 w 12192000"/>
              <a:gd name="connsiteY10" fmla="*/ 4629874 h 5011839"/>
              <a:gd name="connsiteX11" fmla="*/ 4082005 w 12192000"/>
              <a:gd name="connsiteY11" fmla="*/ 4629874 h 501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5011839">
                <a:moveTo>
                  <a:pt x="4270096" y="5011839"/>
                </a:moveTo>
                <a:lnTo>
                  <a:pt x="7921904" y="5011839"/>
                </a:lnTo>
                <a:lnTo>
                  <a:pt x="8109995" y="4629874"/>
                </a:lnTo>
                <a:lnTo>
                  <a:pt x="12192000" y="4629874"/>
                </a:lnTo>
                <a:lnTo>
                  <a:pt x="12192000" y="370391"/>
                </a:lnTo>
                <a:lnTo>
                  <a:pt x="8104296" y="370391"/>
                </a:lnTo>
                <a:lnTo>
                  <a:pt x="7921904" y="0"/>
                </a:lnTo>
                <a:lnTo>
                  <a:pt x="4270096" y="0"/>
                </a:lnTo>
                <a:lnTo>
                  <a:pt x="4087705" y="370391"/>
                </a:lnTo>
                <a:lnTo>
                  <a:pt x="0" y="370391"/>
                </a:lnTo>
                <a:lnTo>
                  <a:pt x="0" y="4629874"/>
                </a:lnTo>
                <a:lnTo>
                  <a:pt x="4082005" y="4629874"/>
                </a:lnTo>
                <a:close/>
              </a:path>
            </a:pathLst>
          </a:custGeom>
          <a:gradFill flip="none" rotWithShape="1">
            <a:gsLst>
              <a:gs pos="100000">
                <a:srgbClr val="0592E2">
                  <a:alpha val="19000"/>
                </a:srgbClr>
              </a:gs>
              <a:gs pos="54000">
                <a:srgbClr val="003D8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rgbClr val="00398A">
              <a:shade val="50000"/>
            </a:srgbClr>
          </a:lnRef>
          <a:fillRef idx="1">
            <a:srgbClr val="00398A"/>
          </a:fillRef>
          <a:effectRef idx="0">
            <a:srgbClr val="00398A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900" dirty="0">
              <a:latin typeface="阿里巴巴普惠体 L" panose="00020600040101010101" pitchFamily="18" charset="-122"/>
              <a:ea typeface="阿里巴巴普惠体 R" panose="00020600040101010101" pitchFamily="18" charset="-122"/>
              <a:sym typeface="阿里巴巴普惠体 L" panose="00020600040101010101" pitchFamily="18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94853" y="2709842"/>
            <a:ext cx="11999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阿里巴巴普惠体 L" panose="00020600040101010101" pitchFamily="18" charset="-122"/>
              </a:rPr>
              <a:t>行动起来，守护“刀尖上”的安全</a:t>
            </a:r>
          </a:p>
        </p:txBody>
      </p: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2519680" y="4543820"/>
            <a:ext cx="7014991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OPPOSans H" panose="00020600040101010101" pitchFamily="18" charset="-122"/>
                <a:sym typeface="阿里巴巴普惠体 L" panose="00020600040101010101" pitchFamily="18" charset="-122"/>
              </a:rPr>
              <a:t>汇报人：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OPPOSans H" panose="00020600040101010101" pitchFamily="18" charset="-122"/>
                <a:sym typeface="阿里巴巴普惠体 L" panose="00020600040101010101" pitchFamily="18" charset="-122"/>
              </a:rPr>
              <a:t>刘明 寇惠娟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OPPOSans H" panose="00020600040101010101" pitchFamily="18" charset="-122"/>
                <a:sym typeface="阿里巴巴普惠体 L" panose="00020600040101010101" pitchFamily="18" charset="-122"/>
              </a:rPr>
              <a:t>     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OPPOSans H" panose="00020600040101010101" pitchFamily="18" charset="-122"/>
                <a:sym typeface="阿里巴巴普惠体 L" panose="00020600040101010101" pitchFamily="18" charset="-122"/>
              </a:rPr>
              <a:t>时间：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OPPOSans H" panose="00020600040101010101" pitchFamily="18" charset="-122"/>
                <a:sym typeface="阿里巴巴普惠体 L" panose="00020600040101010101" pitchFamily="18" charset="-122"/>
              </a:rPr>
              <a:t>2023.09.07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OPPOSans H" panose="00020600040101010101" pitchFamily="18" charset="-122"/>
              <a:sym typeface="阿里巴巴普惠体 L" panose="00020600040101010101" pitchFamily="18" charset="-122"/>
            </a:endParaRPr>
          </a:p>
        </p:txBody>
      </p:sp>
      <p:cxnSp>
        <p:nvCxnSpPr>
          <p:cNvPr id="28" name="直接连接符 27"/>
          <p:cNvCxnSpPr/>
          <p:nvPr>
            <p:custDataLst>
              <p:tags r:id="rId7"/>
            </p:custDataLst>
          </p:nvPr>
        </p:nvCxnSpPr>
        <p:spPr>
          <a:xfrm>
            <a:off x="2640926" y="4487659"/>
            <a:ext cx="6893745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-14760" y="6523808"/>
            <a:ext cx="12191365" cy="335280"/>
            <a:chOff x="2" y="10261"/>
            <a:chExt cx="19199" cy="528"/>
          </a:xfrm>
        </p:grpSpPr>
        <p:sp>
          <p:nvSpPr>
            <p:cNvPr id="6" name="矩形 5"/>
            <p:cNvSpPr/>
            <p:nvPr>
              <p:custDataLst>
                <p:tags r:id="rId8"/>
              </p:custDataLst>
            </p:nvPr>
          </p:nvSpPr>
          <p:spPr>
            <a:xfrm>
              <a:off x="2" y="10660"/>
              <a:ext cx="14458" cy="126"/>
            </a:xfrm>
            <a:prstGeom prst="rect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7" name="直角三角形 6"/>
            <p:cNvSpPr/>
            <p:nvPr>
              <p:custDataLst>
                <p:tags r:id="rId9"/>
              </p:custDataLst>
            </p:nvPr>
          </p:nvSpPr>
          <p:spPr>
            <a:xfrm rot="16200000">
              <a:off x="11659" y="10108"/>
              <a:ext cx="515" cy="821"/>
            </a:xfrm>
            <a:prstGeom prst="rtTriangle">
              <a:avLst/>
            </a:prstGeom>
            <a:solidFill>
              <a:srgbClr val="003D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4530"/>
              <a:endParaRPr lang="zh-CN" altLang="en-US" sz="1400" kern="0">
                <a:solidFill>
                  <a:prstClr val="white"/>
                </a:solidFill>
                <a:latin typeface="Verdana" panose="020B0604030504040204"/>
                <a:ea typeface="微软雅黑" panose="020B0503020204020204" charset="-122"/>
              </a:endParaRPr>
            </a:p>
          </p:txBody>
        </p:sp>
        <p:sp>
          <p:nvSpPr>
            <p:cNvPr id="14" name="文本框 49"/>
            <p:cNvSpPr txBox="1"/>
            <p:nvPr>
              <p:custDataLst>
                <p:tags r:id="rId10"/>
              </p:custDataLst>
            </p:nvPr>
          </p:nvSpPr>
          <p:spPr>
            <a:xfrm>
              <a:off x="12325" y="10261"/>
              <a:ext cx="6876" cy="528"/>
            </a:xfrm>
            <a:prstGeom prst="rect">
              <a:avLst/>
            </a:prstGeom>
            <a:solidFill>
              <a:srgbClr val="003D86"/>
            </a:solidFill>
          </p:spPr>
          <p:txBody>
            <a:bodyPr wrap="square" lIns="91356" tIns="45679" rIns="91356" bIns="45679" rtlCol="0">
              <a:noAutofit/>
            </a:bodyPr>
            <a:lstStyle/>
            <a:p>
              <a:pPr defTabSz="684530"/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仁心仁术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尚德尚医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求实奉献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 </a:t>
              </a:r>
              <a:r>
                <a:rPr lang="en-US" altLang="zh-CN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| </a:t>
              </a:r>
              <a:r>
                <a:rPr lang="zh-CN" altLang="en-US" sz="1600" dirty="0">
                  <a:solidFill>
                    <a:prstClr val="white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华文新魏" panose="02010800040101010101" pitchFamily="2" charset="-122"/>
                </a:rPr>
                <a:t>开拓创新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5BD36-1599-55A8-585B-76EBE4DF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444915"/>
            <a:ext cx="10969200" cy="70560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03  </a:t>
            </a:r>
            <a:r>
              <a:rPr lang="zh-CN" altLang="en-US" dirty="0"/>
              <a:t>以精细管理为保障，强化术后风险管理</a:t>
            </a:r>
          </a:p>
        </p:txBody>
      </p:sp>
      <p:sp>
        <p:nvSpPr>
          <p:cNvPr id="72" name="圆角矩形 77">
            <a:extLst>
              <a:ext uri="{FF2B5EF4-FFF2-40B4-BE49-F238E27FC236}">
                <a16:creationId xmlns:a16="http://schemas.microsoft.com/office/drawing/2014/main" id="{402A61AD-E1D2-617C-4032-AC7938B07E1E}"/>
              </a:ext>
            </a:extLst>
          </p:cNvPr>
          <p:cNvSpPr/>
          <p:nvPr/>
        </p:nvSpPr>
        <p:spPr>
          <a:xfrm>
            <a:off x="3316214" y="1511933"/>
            <a:ext cx="2573316" cy="5010787"/>
          </a:xfrm>
          <a:prstGeom prst="roundRect">
            <a:avLst>
              <a:gd name="adj" fmla="val 11520"/>
            </a:avLst>
          </a:pr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3" name="圆角矩形 78">
            <a:extLst>
              <a:ext uri="{FF2B5EF4-FFF2-40B4-BE49-F238E27FC236}">
                <a16:creationId xmlns:a16="http://schemas.microsoft.com/office/drawing/2014/main" id="{5D5033F7-3B70-996C-4AFA-D5390FEA5D3F}"/>
              </a:ext>
            </a:extLst>
          </p:cNvPr>
          <p:cNvSpPr/>
          <p:nvPr/>
        </p:nvSpPr>
        <p:spPr>
          <a:xfrm>
            <a:off x="6206311" y="1511933"/>
            <a:ext cx="2573186" cy="5010787"/>
          </a:xfrm>
          <a:prstGeom prst="roundRect">
            <a:avLst>
              <a:gd name="adj" fmla="val 11520"/>
            </a:avLst>
          </a:pr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4" name="圆角矩形 80">
            <a:extLst>
              <a:ext uri="{FF2B5EF4-FFF2-40B4-BE49-F238E27FC236}">
                <a16:creationId xmlns:a16="http://schemas.microsoft.com/office/drawing/2014/main" id="{8D1C8D14-C9B6-D706-C75F-8279B5A57DDC}"/>
              </a:ext>
            </a:extLst>
          </p:cNvPr>
          <p:cNvSpPr/>
          <p:nvPr/>
        </p:nvSpPr>
        <p:spPr>
          <a:xfrm>
            <a:off x="381460" y="1511933"/>
            <a:ext cx="2573186" cy="5010787"/>
          </a:xfrm>
          <a:prstGeom prst="roundRect">
            <a:avLst>
              <a:gd name="adj" fmla="val 11520"/>
            </a:avLst>
          </a:pr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E1FB0EEB-9AD6-D689-8424-86354A14DBE5}"/>
              </a:ext>
            </a:extLst>
          </p:cNvPr>
          <p:cNvGrpSpPr/>
          <p:nvPr/>
        </p:nvGrpSpPr>
        <p:grpSpPr>
          <a:xfrm>
            <a:off x="541081" y="1708702"/>
            <a:ext cx="2420805" cy="1589283"/>
            <a:chOff x="2057129" y="1857144"/>
            <a:chExt cx="2420805" cy="1589283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0E89E2A8-7812-5FCB-97A6-21054DB568AE}"/>
                </a:ext>
              </a:extLst>
            </p:cNvPr>
            <p:cNvGrpSpPr/>
            <p:nvPr/>
          </p:nvGrpSpPr>
          <p:grpSpPr>
            <a:xfrm>
              <a:off x="2148230" y="1857144"/>
              <a:ext cx="2096670" cy="1102570"/>
              <a:chOff x="615404" y="1919703"/>
              <a:chExt cx="2096670" cy="1102570"/>
            </a:xfrm>
          </p:grpSpPr>
          <p:sp>
            <p:nvSpPr>
              <p:cNvPr id="79" name="文本框 3629">
                <a:extLst>
                  <a:ext uri="{FF2B5EF4-FFF2-40B4-BE49-F238E27FC236}">
                    <a16:creationId xmlns:a16="http://schemas.microsoft.com/office/drawing/2014/main" id="{4A8EDE7B-F8CE-B65A-A6BB-1D2A5AB9BF53}"/>
                  </a:ext>
                </a:extLst>
              </p:cNvPr>
              <p:cNvSpPr txBox="1"/>
              <p:nvPr/>
            </p:nvSpPr>
            <p:spPr>
              <a:xfrm>
                <a:off x="962950" y="1919703"/>
                <a:ext cx="1305498" cy="830972"/>
              </a:xfrm>
              <a:prstGeom prst="rect">
                <a:avLst/>
              </a:prstGeom>
              <a:noFill/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txBody>
              <a:bodyPr wrap="square" lIns="91415" tIns="45708" rIns="91415" bIns="45708" rtlCol="0">
                <a:spAutoFit/>
              </a:bodyPr>
              <a:lstStyle/>
              <a:p>
                <a:pPr algn="ctr"/>
                <a:r>
                  <a:rPr lang="en-US" altLang="zh-CN" sz="4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50800" dist="25400" dir="10800000">
                        <a:prstClr val="black">
                          <a:alpha val="50000"/>
                        </a:prstClr>
                      </a:innerShdw>
                    </a:effectLst>
                    <a:latin typeface="思源黑体 Normal" panose="020B0400000000000000" pitchFamily="34" charset="-122"/>
                    <a:ea typeface="造字工房尚黑 G0v1 长体" pitchFamily="50" charset="-122"/>
                  </a:rPr>
                  <a:t>01</a:t>
                </a:r>
                <a:endParaRPr lang="zh-CN" altLang="en-US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50800" dist="25400" dir="10800000">
                      <a:prstClr val="black">
                        <a:alpha val="50000"/>
                      </a:prstClr>
                    </a:innerShdw>
                  </a:effectLst>
                  <a:latin typeface="思源黑体 Normal" panose="020B0400000000000000" pitchFamily="34" charset="-122"/>
                  <a:ea typeface="造字工房尚黑 G0v1 长体" pitchFamily="50" charset="-122"/>
                </a:endParaRPr>
              </a:p>
            </p:txBody>
          </p:sp>
          <p:sp>
            <p:nvSpPr>
              <p:cNvPr id="80" name="文本框 60">
                <a:extLst>
                  <a:ext uri="{FF2B5EF4-FFF2-40B4-BE49-F238E27FC236}">
                    <a16:creationId xmlns:a16="http://schemas.microsoft.com/office/drawing/2014/main" id="{7DA6F4AD-06AB-FE70-17E4-C0D830B2857B}"/>
                  </a:ext>
                </a:extLst>
              </p:cNvPr>
              <p:cNvSpPr txBox="1"/>
              <p:nvPr/>
            </p:nvSpPr>
            <p:spPr>
              <a:xfrm>
                <a:off x="1083829" y="2600405"/>
                <a:ext cx="1063739" cy="338530"/>
              </a:xfrm>
              <a:prstGeom prst="rect">
                <a:avLst/>
              </a:prstGeom>
              <a:noFill/>
            </p:spPr>
            <p:txBody>
              <a:bodyPr wrap="square" lIns="91415" tIns="45708" rIns="91415" bIns="45708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  <p:sp>
            <p:nvSpPr>
              <p:cNvPr id="81" name="圆角矩形 124">
                <a:extLst>
                  <a:ext uri="{FF2B5EF4-FFF2-40B4-BE49-F238E27FC236}">
                    <a16:creationId xmlns:a16="http://schemas.microsoft.com/office/drawing/2014/main" id="{27FABBA8-3F41-DD29-C6DD-A6A5A3875458}"/>
                  </a:ext>
                </a:extLst>
              </p:cNvPr>
              <p:cNvSpPr/>
              <p:nvPr/>
            </p:nvSpPr>
            <p:spPr>
              <a:xfrm>
                <a:off x="615404" y="2937724"/>
                <a:ext cx="2096670" cy="84549"/>
              </a:xfrm>
              <a:prstGeom prst="roundRect">
                <a:avLst>
                  <a:gd name="adj" fmla="val 8586"/>
                </a:avLst>
              </a:prstGeom>
              <a:solidFill>
                <a:srgbClr val="213A66"/>
              </a:solidFill>
              <a:ln w="25400">
                <a:gradFill flip="none" rotWithShape="1">
                  <a:gsLst>
                    <a:gs pos="0">
                      <a:schemeClr val="bg1">
                        <a:lumMod val="71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5" tIns="45708" rIns="91415" bIns="45708"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黑体 Light" panose="020B03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78" name="TextBox 127">
              <a:extLst>
                <a:ext uri="{FF2B5EF4-FFF2-40B4-BE49-F238E27FC236}">
                  <a16:creationId xmlns:a16="http://schemas.microsoft.com/office/drawing/2014/main" id="{3E2DA6EE-AAAE-D32E-B529-054935D01D3F}"/>
                </a:ext>
              </a:extLst>
            </p:cNvPr>
            <p:cNvSpPr txBox="1"/>
            <p:nvPr/>
          </p:nvSpPr>
          <p:spPr>
            <a:xfrm>
              <a:off x="2057129" y="3046342"/>
              <a:ext cx="2420805" cy="400085"/>
            </a:xfrm>
            <a:prstGeom prst="rect">
              <a:avLst/>
            </a:prstGeom>
            <a:noFill/>
          </p:spPr>
          <p:txBody>
            <a:bodyPr wrap="none" lIns="91415" tIns="45708" rIns="91415" bIns="45708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做好术</a:t>
              </a:r>
              <a:r>
                <a:rPr lang="zh-CN" alt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后转运衔接</a:t>
              </a: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A7E47A37-F781-F5F2-4D35-8C57A9754006}"/>
              </a:ext>
            </a:extLst>
          </p:cNvPr>
          <p:cNvGrpSpPr/>
          <p:nvPr/>
        </p:nvGrpSpPr>
        <p:grpSpPr>
          <a:xfrm>
            <a:off x="3466729" y="1726667"/>
            <a:ext cx="2391951" cy="1593333"/>
            <a:chOff x="4921733" y="1857276"/>
            <a:chExt cx="2391951" cy="1593333"/>
          </a:xfrm>
        </p:grpSpPr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052C6487-19C7-4EB7-CD08-E76123325ED6}"/>
                </a:ext>
              </a:extLst>
            </p:cNvPr>
            <p:cNvGrpSpPr/>
            <p:nvPr/>
          </p:nvGrpSpPr>
          <p:grpSpPr>
            <a:xfrm>
              <a:off x="5010910" y="1857276"/>
              <a:ext cx="2096670" cy="1102438"/>
              <a:chOff x="3478084" y="1919835"/>
              <a:chExt cx="2096670" cy="1102438"/>
            </a:xfrm>
          </p:grpSpPr>
          <p:sp>
            <p:nvSpPr>
              <p:cNvPr id="86" name="文本框 1538">
                <a:extLst>
                  <a:ext uri="{FF2B5EF4-FFF2-40B4-BE49-F238E27FC236}">
                    <a16:creationId xmlns:a16="http://schemas.microsoft.com/office/drawing/2014/main" id="{752D972D-9078-AACA-55B8-61B2F61F669D}"/>
                  </a:ext>
                </a:extLst>
              </p:cNvPr>
              <p:cNvSpPr txBox="1"/>
              <p:nvPr/>
            </p:nvSpPr>
            <p:spPr>
              <a:xfrm>
                <a:off x="3844643" y="1919835"/>
                <a:ext cx="1305498" cy="830972"/>
              </a:xfrm>
              <a:prstGeom prst="rect">
                <a:avLst/>
              </a:prstGeom>
              <a:noFill/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txBody>
              <a:bodyPr wrap="square" lIns="91415" tIns="45708" rIns="91415" bIns="45708" rtlCol="0">
                <a:spAutoFit/>
              </a:bodyPr>
              <a:lstStyle/>
              <a:p>
                <a:pPr algn="ctr"/>
                <a:r>
                  <a:rPr lang="en-US" altLang="zh-CN" sz="4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50800" dist="25400" dir="10800000">
                        <a:prstClr val="black">
                          <a:alpha val="50000"/>
                        </a:prstClr>
                      </a:innerShdw>
                    </a:effectLst>
                    <a:latin typeface="思源黑体 Normal" panose="020B0400000000000000" pitchFamily="34" charset="-122"/>
                    <a:ea typeface="造字工房尚黑 G0v1 长体" pitchFamily="50" charset="-122"/>
                  </a:rPr>
                  <a:t>02</a:t>
                </a:r>
                <a:endParaRPr lang="zh-CN" altLang="en-US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50800" dist="25400" dir="10800000">
                      <a:prstClr val="black">
                        <a:alpha val="50000"/>
                      </a:prstClr>
                    </a:innerShdw>
                  </a:effectLst>
                  <a:latin typeface="思源黑体 Normal" panose="020B0400000000000000" pitchFamily="34" charset="-122"/>
                  <a:ea typeface="造字工房尚黑 G0v1 长体" pitchFamily="50" charset="-122"/>
                </a:endParaRPr>
              </a:p>
            </p:txBody>
          </p:sp>
          <p:sp>
            <p:nvSpPr>
              <p:cNvPr id="87" name="文本框 1">
                <a:extLst>
                  <a:ext uri="{FF2B5EF4-FFF2-40B4-BE49-F238E27FC236}">
                    <a16:creationId xmlns:a16="http://schemas.microsoft.com/office/drawing/2014/main" id="{52440BDF-B2F4-BDC4-8E04-4281D2004CAF}"/>
                  </a:ext>
                </a:extLst>
              </p:cNvPr>
              <p:cNvSpPr txBox="1"/>
              <p:nvPr/>
            </p:nvSpPr>
            <p:spPr>
              <a:xfrm>
                <a:off x="3961941" y="2600537"/>
                <a:ext cx="1063739" cy="338530"/>
              </a:xfrm>
              <a:prstGeom prst="rect">
                <a:avLst/>
              </a:prstGeom>
              <a:noFill/>
            </p:spPr>
            <p:txBody>
              <a:bodyPr wrap="square" lIns="91415" tIns="45708" rIns="91415" bIns="45708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  <p:sp>
            <p:nvSpPr>
              <p:cNvPr id="88" name="圆角矩形 84">
                <a:extLst>
                  <a:ext uri="{FF2B5EF4-FFF2-40B4-BE49-F238E27FC236}">
                    <a16:creationId xmlns:a16="http://schemas.microsoft.com/office/drawing/2014/main" id="{D12FC724-83C8-44B0-C64D-397BE4A0DCAA}"/>
                  </a:ext>
                </a:extLst>
              </p:cNvPr>
              <p:cNvSpPr/>
              <p:nvPr/>
            </p:nvSpPr>
            <p:spPr>
              <a:xfrm>
                <a:off x="3478084" y="2937724"/>
                <a:ext cx="2096670" cy="84549"/>
              </a:xfrm>
              <a:prstGeom prst="roundRect">
                <a:avLst>
                  <a:gd name="adj" fmla="val 8586"/>
                </a:avLst>
              </a:prstGeom>
              <a:solidFill>
                <a:srgbClr val="213A66"/>
              </a:solidFill>
              <a:ln w="25400">
                <a:gradFill flip="none" rotWithShape="1">
                  <a:gsLst>
                    <a:gs pos="0">
                      <a:schemeClr val="bg1">
                        <a:lumMod val="71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5" tIns="45708" rIns="91415" bIns="45708"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黑体 Light" panose="020B03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85" name="TextBox 129">
              <a:extLst>
                <a:ext uri="{FF2B5EF4-FFF2-40B4-BE49-F238E27FC236}">
                  <a16:creationId xmlns:a16="http://schemas.microsoft.com/office/drawing/2014/main" id="{F252A9F1-2C25-8E71-678F-DF3D2CBCDDF5}"/>
                </a:ext>
              </a:extLst>
            </p:cNvPr>
            <p:cNvSpPr txBox="1"/>
            <p:nvPr/>
          </p:nvSpPr>
          <p:spPr>
            <a:xfrm>
              <a:off x="4921733" y="3050524"/>
              <a:ext cx="2391951" cy="400085"/>
            </a:xfrm>
            <a:prstGeom prst="rect">
              <a:avLst/>
            </a:prstGeom>
            <a:noFill/>
          </p:spPr>
          <p:txBody>
            <a:bodyPr wrap="none" lIns="91415" tIns="45708" rIns="91415" bIns="45708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强化术后即时评估</a:t>
              </a: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BD8EC1C8-16ED-80EB-9A75-BBCC7C4F3607}"/>
              </a:ext>
            </a:extLst>
          </p:cNvPr>
          <p:cNvGrpSpPr/>
          <p:nvPr/>
        </p:nvGrpSpPr>
        <p:grpSpPr>
          <a:xfrm>
            <a:off x="6389203" y="1726667"/>
            <a:ext cx="2404775" cy="1583196"/>
            <a:chOff x="7821579" y="1857144"/>
            <a:chExt cx="2404775" cy="1583196"/>
          </a:xfrm>
        </p:grpSpPr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202C6C9E-DB0E-0354-A95D-3E4AFC434B20}"/>
                </a:ext>
              </a:extLst>
            </p:cNvPr>
            <p:cNvGrpSpPr/>
            <p:nvPr/>
          </p:nvGrpSpPr>
          <p:grpSpPr>
            <a:xfrm>
              <a:off x="7936353" y="1857144"/>
              <a:ext cx="2096670" cy="1102570"/>
              <a:chOff x="6403527" y="1919703"/>
              <a:chExt cx="2096670" cy="1102570"/>
            </a:xfrm>
          </p:grpSpPr>
          <p:sp>
            <p:nvSpPr>
              <p:cNvPr id="93" name="文本框 1540">
                <a:extLst>
                  <a:ext uri="{FF2B5EF4-FFF2-40B4-BE49-F238E27FC236}">
                    <a16:creationId xmlns:a16="http://schemas.microsoft.com/office/drawing/2014/main" id="{A9560257-AA0C-377E-B177-6E422455A5DF}"/>
                  </a:ext>
                </a:extLst>
              </p:cNvPr>
              <p:cNvSpPr txBox="1"/>
              <p:nvPr/>
            </p:nvSpPr>
            <p:spPr>
              <a:xfrm>
                <a:off x="6783364" y="1919703"/>
                <a:ext cx="1305498" cy="830972"/>
              </a:xfrm>
              <a:prstGeom prst="rect">
                <a:avLst/>
              </a:prstGeom>
              <a:noFill/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txBody>
              <a:bodyPr wrap="square" lIns="91415" tIns="45708" rIns="91415" bIns="45708" rtlCol="0">
                <a:spAutoFit/>
              </a:bodyPr>
              <a:lstStyle/>
              <a:p>
                <a:pPr algn="ctr"/>
                <a:r>
                  <a:rPr lang="en-US" altLang="zh-CN" sz="4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50800" dist="25400" dir="10800000">
                        <a:prstClr val="black">
                          <a:alpha val="50000"/>
                        </a:prstClr>
                      </a:innerShdw>
                    </a:effectLst>
                    <a:latin typeface="思源黑体 Normal" panose="020B0400000000000000" pitchFamily="34" charset="-122"/>
                    <a:ea typeface="造字工房尚黑 G0v1 长体" pitchFamily="50" charset="-122"/>
                  </a:rPr>
                  <a:t>03</a:t>
                </a:r>
                <a:endParaRPr lang="zh-CN" altLang="en-US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50800" dist="25400" dir="10800000">
                      <a:prstClr val="black">
                        <a:alpha val="50000"/>
                      </a:prstClr>
                    </a:innerShdw>
                  </a:effectLst>
                  <a:latin typeface="思源黑体 Normal" panose="020B0400000000000000" pitchFamily="34" charset="-122"/>
                  <a:ea typeface="造字工房尚黑 G0v1 长体" pitchFamily="50" charset="-122"/>
                </a:endParaRPr>
              </a:p>
            </p:txBody>
          </p:sp>
          <p:sp>
            <p:nvSpPr>
              <p:cNvPr id="94" name="文本框 61">
                <a:extLst>
                  <a:ext uri="{FF2B5EF4-FFF2-40B4-BE49-F238E27FC236}">
                    <a16:creationId xmlns:a16="http://schemas.microsoft.com/office/drawing/2014/main" id="{F056EFEB-841A-13C3-D8A7-B606461AD08E}"/>
                  </a:ext>
                </a:extLst>
              </p:cNvPr>
              <p:cNvSpPr txBox="1"/>
              <p:nvPr/>
            </p:nvSpPr>
            <p:spPr>
              <a:xfrm>
                <a:off x="6897080" y="2600405"/>
                <a:ext cx="1063739" cy="338530"/>
              </a:xfrm>
              <a:prstGeom prst="rect">
                <a:avLst/>
              </a:prstGeom>
              <a:noFill/>
            </p:spPr>
            <p:txBody>
              <a:bodyPr wrap="square" lIns="91415" tIns="45708" rIns="91415" bIns="45708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  <p:sp>
            <p:nvSpPr>
              <p:cNvPr id="95" name="圆角矩形 92">
                <a:extLst>
                  <a:ext uri="{FF2B5EF4-FFF2-40B4-BE49-F238E27FC236}">
                    <a16:creationId xmlns:a16="http://schemas.microsoft.com/office/drawing/2014/main" id="{CC703129-0FBB-4DAA-A34A-11C185C329CA}"/>
                  </a:ext>
                </a:extLst>
              </p:cNvPr>
              <p:cNvSpPr/>
              <p:nvPr/>
            </p:nvSpPr>
            <p:spPr>
              <a:xfrm>
                <a:off x="6403527" y="2937724"/>
                <a:ext cx="2096670" cy="84549"/>
              </a:xfrm>
              <a:prstGeom prst="roundRect">
                <a:avLst>
                  <a:gd name="adj" fmla="val 8586"/>
                </a:avLst>
              </a:prstGeom>
              <a:solidFill>
                <a:srgbClr val="213A66"/>
              </a:solidFill>
              <a:ln w="25400">
                <a:gradFill flip="none" rotWithShape="1">
                  <a:gsLst>
                    <a:gs pos="0">
                      <a:schemeClr val="bg1">
                        <a:lumMod val="71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5" tIns="45708" rIns="91415" bIns="45708"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黑体 Light" panose="020B03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92" name="TextBox 131">
              <a:extLst>
                <a:ext uri="{FF2B5EF4-FFF2-40B4-BE49-F238E27FC236}">
                  <a16:creationId xmlns:a16="http://schemas.microsoft.com/office/drawing/2014/main" id="{C240646C-BDA6-8AAD-25E8-79E26F737A6C}"/>
                </a:ext>
              </a:extLst>
            </p:cNvPr>
            <p:cNvSpPr txBox="1"/>
            <p:nvPr/>
          </p:nvSpPr>
          <p:spPr>
            <a:xfrm>
              <a:off x="7821579" y="3040255"/>
              <a:ext cx="2404775" cy="400085"/>
            </a:xfrm>
            <a:prstGeom prst="rect">
              <a:avLst/>
            </a:prstGeom>
            <a:noFill/>
          </p:spPr>
          <p:txBody>
            <a:bodyPr wrap="none" lIns="91415" tIns="45708" rIns="91415" bIns="45708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加强术后恢复管理</a:t>
              </a:r>
            </a:p>
          </p:txBody>
        </p:sp>
      </p:grpSp>
      <p:sp>
        <p:nvSpPr>
          <p:cNvPr id="96" name="圆角矩形 78">
            <a:extLst>
              <a:ext uri="{FF2B5EF4-FFF2-40B4-BE49-F238E27FC236}">
                <a16:creationId xmlns:a16="http://schemas.microsoft.com/office/drawing/2014/main" id="{A144938B-7415-921E-CE7F-B3F0EFA44B8B}"/>
              </a:ext>
            </a:extLst>
          </p:cNvPr>
          <p:cNvSpPr/>
          <p:nvPr/>
        </p:nvSpPr>
        <p:spPr>
          <a:xfrm>
            <a:off x="9167910" y="1511932"/>
            <a:ext cx="2573186" cy="5010787"/>
          </a:xfrm>
          <a:prstGeom prst="roundRect">
            <a:avLst>
              <a:gd name="adj" fmla="val 11520"/>
            </a:avLst>
          </a:pr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CF3358DF-C6FA-63BF-3396-7AE2335C5A2A}"/>
              </a:ext>
            </a:extLst>
          </p:cNvPr>
          <p:cNvGrpSpPr/>
          <p:nvPr/>
        </p:nvGrpSpPr>
        <p:grpSpPr>
          <a:xfrm>
            <a:off x="9273804" y="1733330"/>
            <a:ext cx="2467292" cy="1586670"/>
            <a:chOff x="7811055" y="1857144"/>
            <a:chExt cx="2467292" cy="1586670"/>
          </a:xfrm>
        </p:grpSpPr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E5454739-68AC-987F-176B-7E23549F835C}"/>
                </a:ext>
              </a:extLst>
            </p:cNvPr>
            <p:cNvGrpSpPr/>
            <p:nvPr/>
          </p:nvGrpSpPr>
          <p:grpSpPr>
            <a:xfrm>
              <a:off x="7936353" y="1857144"/>
              <a:ext cx="2096670" cy="1102570"/>
              <a:chOff x="6403527" y="1919703"/>
              <a:chExt cx="2096670" cy="1102570"/>
            </a:xfrm>
          </p:grpSpPr>
          <p:sp>
            <p:nvSpPr>
              <p:cNvPr id="101" name="文本框 1540">
                <a:extLst>
                  <a:ext uri="{FF2B5EF4-FFF2-40B4-BE49-F238E27FC236}">
                    <a16:creationId xmlns:a16="http://schemas.microsoft.com/office/drawing/2014/main" id="{414301A5-FD7C-4806-6116-42E5C1EE7BE7}"/>
                  </a:ext>
                </a:extLst>
              </p:cNvPr>
              <p:cNvSpPr txBox="1"/>
              <p:nvPr/>
            </p:nvSpPr>
            <p:spPr>
              <a:xfrm>
                <a:off x="6783364" y="1919703"/>
                <a:ext cx="1305498" cy="830972"/>
              </a:xfrm>
              <a:prstGeom prst="rect">
                <a:avLst/>
              </a:prstGeom>
              <a:noFill/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txBody>
              <a:bodyPr wrap="square" lIns="91415" tIns="45708" rIns="91415" bIns="45708" rtlCol="0">
                <a:spAutoFit/>
              </a:bodyPr>
              <a:lstStyle/>
              <a:p>
                <a:pPr algn="ctr"/>
                <a:r>
                  <a:rPr lang="en-US" altLang="zh-CN" sz="4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50800" dist="25400" dir="10800000">
                        <a:prstClr val="black">
                          <a:alpha val="50000"/>
                        </a:prstClr>
                      </a:innerShdw>
                    </a:effectLst>
                    <a:latin typeface="思源黑体 Normal" panose="020B0400000000000000" pitchFamily="34" charset="-122"/>
                    <a:ea typeface="造字工房尚黑 G0v1 长体" pitchFamily="50" charset="-122"/>
                  </a:rPr>
                  <a:t>04</a:t>
                </a:r>
                <a:endParaRPr lang="zh-CN" altLang="en-US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50800" dist="25400" dir="10800000">
                      <a:prstClr val="black">
                        <a:alpha val="50000"/>
                      </a:prstClr>
                    </a:innerShdw>
                  </a:effectLst>
                  <a:latin typeface="思源黑体 Normal" panose="020B0400000000000000" pitchFamily="34" charset="-122"/>
                  <a:ea typeface="造字工房尚黑 G0v1 长体" pitchFamily="50" charset="-122"/>
                </a:endParaRPr>
              </a:p>
            </p:txBody>
          </p:sp>
          <p:sp>
            <p:nvSpPr>
              <p:cNvPr id="102" name="文本框 61">
                <a:extLst>
                  <a:ext uri="{FF2B5EF4-FFF2-40B4-BE49-F238E27FC236}">
                    <a16:creationId xmlns:a16="http://schemas.microsoft.com/office/drawing/2014/main" id="{6262D01D-67E3-58D5-0B27-7277F799E279}"/>
                  </a:ext>
                </a:extLst>
              </p:cNvPr>
              <p:cNvSpPr txBox="1"/>
              <p:nvPr/>
            </p:nvSpPr>
            <p:spPr>
              <a:xfrm>
                <a:off x="6897080" y="2600405"/>
                <a:ext cx="1063739" cy="338530"/>
              </a:xfrm>
              <a:prstGeom prst="rect">
                <a:avLst/>
              </a:prstGeom>
              <a:noFill/>
            </p:spPr>
            <p:txBody>
              <a:bodyPr wrap="square" lIns="91415" tIns="45708" rIns="91415" bIns="45708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  <p:sp>
            <p:nvSpPr>
              <p:cNvPr id="103" name="圆角矩形 92">
                <a:extLst>
                  <a:ext uri="{FF2B5EF4-FFF2-40B4-BE49-F238E27FC236}">
                    <a16:creationId xmlns:a16="http://schemas.microsoft.com/office/drawing/2014/main" id="{EFBD4216-326C-E712-8030-2313519928AB}"/>
                  </a:ext>
                </a:extLst>
              </p:cNvPr>
              <p:cNvSpPr/>
              <p:nvPr/>
            </p:nvSpPr>
            <p:spPr>
              <a:xfrm>
                <a:off x="6403527" y="2937724"/>
                <a:ext cx="2096670" cy="84549"/>
              </a:xfrm>
              <a:prstGeom prst="roundRect">
                <a:avLst>
                  <a:gd name="adj" fmla="val 8586"/>
                </a:avLst>
              </a:prstGeom>
              <a:solidFill>
                <a:srgbClr val="213A66"/>
              </a:solidFill>
              <a:ln w="25400">
                <a:gradFill flip="none" rotWithShape="1">
                  <a:gsLst>
                    <a:gs pos="0">
                      <a:schemeClr val="bg1">
                        <a:lumMod val="71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5" tIns="45708" rIns="91415" bIns="45708"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思源黑体 Light" panose="020B03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100" name="TextBox 131">
              <a:extLst>
                <a:ext uri="{FF2B5EF4-FFF2-40B4-BE49-F238E27FC236}">
                  <a16:creationId xmlns:a16="http://schemas.microsoft.com/office/drawing/2014/main" id="{F6A381D5-FCEA-9B97-91DF-CA3D2F9C0D89}"/>
                </a:ext>
              </a:extLst>
            </p:cNvPr>
            <p:cNvSpPr txBox="1"/>
            <p:nvPr/>
          </p:nvSpPr>
          <p:spPr>
            <a:xfrm>
              <a:off x="7811055" y="3043729"/>
              <a:ext cx="2467292" cy="400085"/>
            </a:xfrm>
            <a:prstGeom prst="rect">
              <a:avLst/>
            </a:prstGeom>
            <a:noFill/>
          </p:spPr>
          <p:txBody>
            <a:bodyPr wrap="none" lIns="91415" tIns="45708" rIns="91415" bIns="45708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规范开展出院指导</a:t>
              </a:r>
            </a:p>
          </p:txBody>
        </p:sp>
      </p:grpSp>
      <p:sp>
        <p:nvSpPr>
          <p:cNvPr id="104" name="文本框 103">
            <a:extLst>
              <a:ext uri="{FF2B5EF4-FFF2-40B4-BE49-F238E27FC236}">
                <a16:creationId xmlns:a16="http://schemas.microsoft.com/office/drawing/2014/main" id="{64315BEF-A037-10B5-70C4-FF9CB6633002}"/>
              </a:ext>
            </a:extLst>
          </p:cNvPr>
          <p:cNvSpPr txBox="1"/>
          <p:nvPr/>
        </p:nvSpPr>
        <p:spPr>
          <a:xfrm>
            <a:off x="496687" y="3409061"/>
            <a:ext cx="2279464" cy="2937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Arial"/>
                <a:ea typeface="微软雅黑"/>
              </a:rPr>
              <a:t>严禁</a:t>
            </a:r>
            <a:r>
              <a:rPr lang="zh-CN" alt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</a:rPr>
              <a:t>将三四级手术和全麻手术患者交由第三方独自转运</a:t>
            </a:r>
            <a:endParaRPr lang="en-US" altLang="zh-CN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Arial"/>
                <a:ea typeface="微软雅黑"/>
              </a:rPr>
              <a:t>四级手术</a:t>
            </a:r>
            <a:r>
              <a:rPr lang="zh-CN" altLang="en-US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</a:rPr>
              <a:t>患者术后首次转运由参与手术医师全程陪同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626BEBCE-ADD9-529E-CBAC-28CB84594114}"/>
              </a:ext>
            </a:extLst>
          </p:cNvPr>
          <p:cNvSpPr txBox="1"/>
          <p:nvPr/>
        </p:nvSpPr>
        <p:spPr>
          <a:xfrm>
            <a:off x="3328578" y="3439873"/>
            <a:ext cx="2489320" cy="2937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/>
                <a:ea typeface="微软雅黑"/>
              </a:rPr>
              <a:t>根据方案和术后情况，科学选择术后观察区域</a:t>
            </a:r>
            <a:endParaRPr lang="en-US" altLang="zh-CN" dirty="0">
              <a:latin typeface="Arial"/>
              <a:ea typeface="微软雅黑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Arial"/>
                <a:ea typeface="微软雅黑"/>
              </a:rPr>
              <a:t>鼓励按风险程度分区管理</a:t>
            </a:r>
            <a:endParaRPr lang="en-US" altLang="zh-CN" dirty="0">
              <a:solidFill>
                <a:srgbClr val="FF0000"/>
              </a:solidFill>
              <a:latin typeface="Arial"/>
              <a:ea typeface="微软雅黑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/>
                <a:ea typeface="微软雅黑"/>
              </a:rPr>
              <a:t>密切观察生命体征、意识状态、引流情况</a:t>
            </a:r>
            <a:r>
              <a:rPr lang="en-US" altLang="zh-CN" dirty="0">
                <a:latin typeface="Arial"/>
                <a:ea typeface="微软雅黑"/>
              </a:rPr>
              <a:t>……</a:t>
            </a:r>
            <a:endParaRPr lang="zh-CN" altLang="en-US" dirty="0">
              <a:latin typeface="Arial"/>
              <a:ea typeface="微软雅黑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048D97CA-24A6-3F64-5CEF-8864DCC87E03}"/>
              </a:ext>
            </a:extLst>
          </p:cNvPr>
          <p:cNvSpPr txBox="1"/>
          <p:nvPr/>
        </p:nvSpPr>
        <p:spPr>
          <a:xfrm>
            <a:off x="6218234" y="3426601"/>
            <a:ext cx="2575744" cy="257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/>
                <a:ea typeface="微软雅黑"/>
              </a:rPr>
              <a:t>落实三级查房、分级护理、交接班等制定</a:t>
            </a:r>
            <a:endParaRPr lang="en-US" altLang="zh-CN" dirty="0">
              <a:latin typeface="Arial"/>
              <a:ea typeface="微软雅黑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Arial"/>
                <a:ea typeface="微软雅黑"/>
              </a:rPr>
              <a:t>关注四级手术、认知功能障碍等床旁交接班</a:t>
            </a:r>
            <a:endParaRPr lang="en-US" altLang="zh-CN" dirty="0">
              <a:solidFill>
                <a:srgbClr val="FF0000"/>
              </a:solidFill>
              <a:latin typeface="Arial"/>
              <a:ea typeface="微软雅黑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/>
                <a:ea typeface="微软雅黑"/>
              </a:rPr>
              <a:t>术后康复：临床营养、心理、早起康复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0A81F919-069F-7C02-A2E5-DCD19E7DF085}"/>
              </a:ext>
            </a:extLst>
          </p:cNvPr>
          <p:cNvSpPr txBox="1"/>
          <p:nvPr/>
        </p:nvSpPr>
        <p:spPr>
          <a:xfrm>
            <a:off x="9187028" y="3409060"/>
            <a:ext cx="2489320" cy="2575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/>
                <a:ea typeface="微软雅黑"/>
              </a:rPr>
              <a:t>出院医嘱（书面告知注意事项）</a:t>
            </a:r>
            <a:endParaRPr lang="en-US" altLang="zh-CN" dirty="0">
              <a:latin typeface="Arial"/>
              <a:ea typeface="微软雅黑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Arial"/>
                <a:ea typeface="微软雅黑"/>
              </a:rPr>
              <a:t>出院随访：四级手术每年至少一次，日间手术出院</a:t>
            </a:r>
            <a:r>
              <a:rPr lang="en-US" altLang="zh-CN" dirty="0">
                <a:solidFill>
                  <a:srgbClr val="FF0000"/>
                </a:solidFill>
                <a:latin typeface="Arial"/>
                <a:ea typeface="微软雅黑"/>
              </a:rPr>
              <a:t>24</a:t>
            </a:r>
            <a:r>
              <a:rPr lang="zh-CN" altLang="en-US" dirty="0">
                <a:solidFill>
                  <a:srgbClr val="FF0000"/>
                </a:solidFill>
                <a:latin typeface="Arial"/>
                <a:ea typeface="微软雅黑"/>
              </a:rPr>
              <a:t>小时内</a:t>
            </a:r>
            <a:endParaRPr lang="en-US" altLang="zh-CN" dirty="0">
              <a:solidFill>
                <a:srgbClr val="FF0000"/>
              </a:solidFill>
              <a:latin typeface="Arial"/>
              <a:ea typeface="微软雅黑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4477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E1FAF-691D-FB5F-EE62-978C9D4A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65638"/>
            <a:ext cx="10969200" cy="7056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04  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以优化机制为手段，实现系统持续改进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圆角矩形 11">
            <a:extLst>
              <a:ext uri="{FF2B5EF4-FFF2-40B4-BE49-F238E27FC236}">
                <a16:creationId xmlns:a16="http://schemas.microsoft.com/office/drawing/2014/main" id="{322BE719-5002-1E32-CFF6-C8356982C053}"/>
              </a:ext>
            </a:extLst>
          </p:cNvPr>
          <p:cNvSpPr/>
          <p:nvPr/>
        </p:nvSpPr>
        <p:spPr>
          <a:xfrm>
            <a:off x="1731833" y="2967606"/>
            <a:ext cx="2781577" cy="3168088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DDDF5BB-7AAE-0F48-F301-FB9FBEAE0A3C}"/>
              </a:ext>
            </a:extLst>
          </p:cNvPr>
          <p:cNvGrpSpPr/>
          <p:nvPr/>
        </p:nvGrpSpPr>
        <p:grpSpPr>
          <a:xfrm>
            <a:off x="2388491" y="1759336"/>
            <a:ext cx="1585543" cy="1585543"/>
            <a:chOff x="1705099" y="2564904"/>
            <a:chExt cx="1800200" cy="180020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076FFAD-B86D-68A0-24AE-8534A57FD188}"/>
                </a:ext>
              </a:extLst>
            </p:cNvPr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F5596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EA6C069-9983-1484-240D-F6D9C8FC68BD}"/>
                </a:ext>
              </a:extLst>
            </p:cNvPr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:a16="http://schemas.microsoft.com/office/drawing/2014/main" id="{4AEF318A-78BF-0E68-0B67-64B94794F4B7}"/>
              </a:ext>
            </a:extLst>
          </p:cNvPr>
          <p:cNvSpPr txBox="1"/>
          <p:nvPr/>
        </p:nvSpPr>
        <p:spPr>
          <a:xfrm>
            <a:off x="2493068" y="2040022"/>
            <a:ext cx="1349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262626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完善手术分级管理制度</a:t>
            </a:r>
            <a:endParaRPr lang="en-US" altLang="zh-CN" sz="2000" b="1" dirty="0">
              <a:solidFill>
                <a:srgbClr val="262626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41FDF15-EA28-552A-D5BB-4BB4CF32BFB6}"/>
              </a:ext>
            </a:extLst>
          </p:cNvPr>
          <p:cNvGrpSpPr/>
          <p:nvPr/>
        </p:nvGrpSpPr>
        <p:grpSpPr>
          <a:xfrm>
            <a:off x="3495599" y="2636912"/>
            <a:ext cx="711242" cy="701976"/>
            <a:chOff x="6217935" y="1158425"/>
            <a:chExt cx="527724" cy="520849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C5645D1-40A2-D173-ADCC-84DB5C08E524}"/>
                </a:ext>
              </a:extLst>
            </p:cNvPr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BCE7E62F-01CF-0429-9075-E4799112455D}"/>
                  </a:ext>
                </a:extLst>
              </p:cNvPr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F5596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262626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990C70B3-1449-2C80-6DFE-C7DAE4846A23}"/>
                  </a:ext>
                </a:extLst>
              </p:cNvPr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262626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D1A720FC-BD3B-74F5-1A6A-BBF8CBC18195}"/>
                </a:ext>
              </a:extLst>
            </p:cNvPr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62626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srgbClr val="262626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4" name="矩形 47">
            <a:extLst>
              <a:ext uri="{FF2B5EF4-FFF2-40B4-BE49-F238E27FC236}">
                <a16:creationId xmlns:a16="http://schemas.microsoft.com/office/drawing/2014/main" id="{16163D4F-89C3-DB85-9CD4-6C419EA2B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833" y="3429000"/>
            <a:ext cx="2743541" cy="32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  <a:sym typeface="+mn-lt"/>
              </a:rPr>
              <a:t>制定优化手术分级管理全流程系列制度</a:t>
            </a:r>
            <a:endParaRPr lang="en-US" altLang="zh-CN" sz="2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  <a:sym typeface="+mn-lt"/>
              </a:rPr>
              <a:t>明确手术分级管理议事规则和工作流程</a:t>
            </a:r>
            <a:endParaRPr lang="en-US" altLang="zh-CN" sz="2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sym typeface="+mn-lt"/>
            </a:endParaRPr>
          </a:p>
        </p:txBody>
      </p:sp>
      <p:sp>
        <p:nvSpPr>
          <p:cNvPr id="15" name="圆角矩形 22">
            <a:extLst>
              <a:ext uri="{FF2B5EF4-FFF2-40B4-BE49-F238E27FC236}">
                <a16:creationId xmlns:a16="http://schemas.microsoft.com/office/drawing/2014/main" id="{75D678DC-BF0C-0920-326D-60F8D2D0E43D}"/>
              </a:ext>
            </a:extLst>
          </p:cNvPr>
          <p:cNvSpPr/>
          <p:nvPr/>
        </p:nvSpPr>
        <p:spPr>
          <a:xfrm>
            <a:off x="4617988" y="2967605"/>
            <a:ext cx="2875897" cy="3168089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D61B1B0-DB3E-6215-035E-2B236F58D9DA}"/>
              </a:ext>
            </a:extLst>
          </p:cNvPr>
          <p:cNvGrpSpPr/>
          <p:nvPr/>
        </p:nvGrpSpPr>
        <p:grpSpPr>
          <a:xfrm>
            <a:off x="5268811" y="1759336"/>
            <a:ext cx="1585543" cy="1585543"/>
            <a:chOff x="1705099" y="2564904"/>
            <a:chExt cx="1800200" cy="1800200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3C24ED50-DDEA-577E-6D02-5DDDF6AB638C}"/>
                </a:ext>
              </a:extLst>
            </p:cNvPr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F5596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8D97DCE-706A-3EBE-047D-AB3200F5CBC6}"/>
                </a:ext>
              </a:extLst>
            </p:cNvPr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TextBox 26">
            <a:extLst>
              <a:ext uri="{FF2B5EF4-FFF2-40B4-BE49-F238E27FC236}">
                <a16:creationId xmlns:a16="http://schemas.microsoft.com/office/drawing/2014/main" id="{6A7F4351-2D93-6B56-3940-482E2965579F}"/>
              </a:ext>
            </a:extLst>
          </p:cNvPr>
          <p:cNvSpPr txBox="1"/>
          <p:nvPr/>
        </p:nvSpPr>
        <p:spPr>
          <a:xfrm>
            <a:off x="5315857" y="2189467"/>
            <a:ext cx="144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262626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优化手术服务机制</a:t>
            </a:r>
            <a:endParaRPr lang="en-US" altLang="zh-CN" sz="2000" b="1" dirty="0">
              <a:solidFill>
                <a:srgbClr val="262626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2FA1984-A275-657E-E7EF-57BBEEBE8682}"/>
              </a:ext>
            </a:extLst>
          </p:cNvPr>
          <p:cNvGrpSpPr/>
          <p:nvPr/>
        </p:nvGrpSpPr>
        <p:grpSpPr>
          <a:xfrm>
            <a:off x="6375919" y="2636912"/>
            <a:ext cx="711242" cy="701976"/>
            <a:chOff x="6217935" y="1158425"/>
            <a:chExt cx="527724" cy="520849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B7BB647-8B46-39FE-8271-73BFEA9F158A}"/>
                </a:ext>
              </a:extLst>
            </p:cNvPr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F289E0B-4152-A4D5-A755-B158FE3A7E36}"/>
                  </a:ext>
                </a:extLst>
              </p:cNvPr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F5596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262626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A72DA23-E394-FEE3-617C-EB7E83AA4BDD}"/>
                  </a:ext>
                </a:extLst>
              </p:cNvPr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262626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901C5781-2CCD-80C5-8CE8-0A7F73626B65}"/>
                </a:ext>
              </a:extLst>
            </p:cNvPr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62626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rgbClr val="262626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5" name="矩形 47">
            <a:extLst>
              <a:ext uri="{FF2B5EF4-FFF2-40B4-BE49-F238E27FC236}">
                <a16:creationId xmlns:a16="http://schemas.microsoft.com/office/drawing/2014/main" id="{A95C571C-9974-CA78-54AF-1B1668E63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058" y="3280049"/>
            <a:ext cx="2698162" cy="27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  <a:sym typeface="+mn-lt"/>
              </a:rPr>
              <a:t>信息化手段监测</a:t>
            </a:r>
            <a:endParaRPr lang="en-US" altLang="zh-CN" sz="2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  <a:sym typeface="+mn-lt"/>
              </a:rPr>
              <a:t>推动择期住院手术向</a:t>
            </a:r>
            <a:r>
              <a:rPr lang="zh-CN" altLang="en-US" sz="2000" dirty="0">
                <a:solidFill>
                  <a:srgbClr val="FF0000"/>
                </a:solidFill>
                <a:latin typeface="Arial"/>
                <a:ea typeface="微软雅黑"/>
                <a:sym typeface="+mn-lt"/>
              </a:rPr>
              <a:t>日间手术</a:t>
            </a:r>
            <a:r>
              <a:rPr lang="zh-CN" alt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  <a:sym typeface="+mn-lt"/>
              </a:rPr>
              <a:t>转换</a:t>
            </a:r>
            <a:endParaRPr lang="en-US" altLang="zh-CN" sz="2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  <a:sym typeface="+mn-lt"/>
              </a:rPr>
              <a:t>按要求建立组织管理架构、工作制度和机制</a:t>
            </a:r>
            <a:endParaRPr lang="en-US" altLang="zh-CN" sz="2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sym typeface="+mn-lt"/>
            </a:endParaRPr>
          </a:p>
        </p:txBody>
      </p:sp>
      <p:sp>
        <p:nvSpPr>
          <p:cNvPr id="26" name="圆角矩形 33">
            <a:extLst>
              <a:ext uri="{FF2B5EF4-FFF2-40B4-BE49-F238E27FC236}">
                <a16:creationId xmlns:a16="http://schemas.microsoft.com/office/drawing/2014/main" id="{0C278CF6-FA53-797B-7F4D-DE0AC95DC348}"/>
              </a:ext>
            </a:extLst>
          </p:cNvPr>
          <p:cNvSpPr/>
          <p:nvPr/>
        </p:nvSpPr>
        <p:spPr>
          <a:xfrm>
            <a:off x="7609755" y="2967606"/>
            <a:ext cx="2922778" cy="3168088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838E2EA-07C2-D417-239C-9584FFE62016}"/>
              </a:ext>
            </a:extLst>
          </p:cNvPr>
          <p:cNvGrpSpPr/>
          <p:nvPr/>
        </p:nvGrpSpPr>
        <p:grpSpPr>
          <a:xfrm>
            <a:off x="8217966" y="1759336"/>
            <a:ext cx="1585543" cy="1585543"/>
            <a:chOff x="1705099" y="2564904"/>
            <a:chExt cx="1800200" cy="1800200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07095B1E-C8B7-81AA-97FF-9FA3B8921174}"/>
                </a:ext>
              </a:extLst>
            </p:cNvPr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2F5596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CB9B763-FB8E-D330-84D0-B8D9BB678A07}"/>
                </a:ext>
              </a:extLst>
            </p:cNvPr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0" name="TextBox 37">
            <a:extLst>
              <a:ext uri="{FF2B5EF4-FFF2-40B4-BE49-F238E27FC236}">
                <a16:creationId xmlns:a16="http://schemas.microsoft.com/office/drawing/2014/main" id="{96898C15-A912-0D11-1C36-8FECBDD564C8}"/>
              </a:ext>
            </a:extLst>
          </p:cNvPr>
          <p:cNvSpPr txBox="1"/>
          <p:nvPr/>
        </p:nvSpPr>
        <p:spPr>
          <a:xfrm>
            <a:off x="8220253" y="2154489"/>
            <a:ext cx="1443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262626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建立持续改进机制</a:t>
            </a:r>
            <a:endParaRPr lang="en-US" altLang="zh-CN" sz="2000" b="1" dirty="0">
              <a:solidFill>
                <a:srgbClr val="262626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AEC5464-9D0B-DBEE-2317-55291F4ADBD5}"/>
              </a:ext>
            </a:extLst>
          </p:cNvPr>
          <p:cNvGrpSpPr/>
          <p:nvPr/>
        </p:nvGrpSpPr>
        <p:grpSpPr>
          <a:xfrm>
            <a:off x="9352866" y="2659779"/>
            <a:ext cx="711242" cy="701976"/>
            <a:chOff x="6217935" y="1158425"/>
            <a:chExt cx="527724" cy="520849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472FABC2-D057-A4D0-891D-79C6C3D0AD14}"/>
                </a:ext>
              </a:extLst>
            </p:cNvPr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B87F42F2-DDFA-3E97-B6BD-2DC20220ACCE}"/>
                  </a:ext>
                </a:extLst>
              </p:cNvPr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2F5596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262626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9CB89FE-D736-356D-533D-9AC0297FE0AE}"/>
                  </a:ext>
                </a:extLst>
              </p:cNvPr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262626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3" name="TextBox 40">
              <a:extLst>
                <a:ext uri="{FF2B5EF4-FFF2-40B4-BE49-F238E27FC236}">
                  <a16:creationId xmlns:a16="http://schemas.microsoft.com/office/drawing/2014/main" id="{35CFDB68-DAB7-988D-5226-59354C4C2844}"/>
                </a:ext>
              </a:extLst>
            </p:cNvPr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62626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03</a:t>
              </a:r>
              <a:endParaRPr lang="zh-CN" altLang="en-US" sz="2000" b="1" dirty="0">
                <a:solidFill>
                  <a:srgbClr val="262626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6" name="矩形 47">
            <a:extLst>
              <a:ext uri="{FF2B5EF4-FFF2-40B4-BE49-F238E27FC236}">
                <a16:creationId xmlns:a16="http://schemas.microsoft.com/office/drawing/2014/main" id="{3A89C57F-6365-13F2-E748-9BBD57F9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078" y="3280049"/>
            <a:ext cx="2754842" cy="27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</a:rPr>
              <a:t>完善收集、分析、反馈手术质量安全数据信息的工作机制</a:t>
            </a:r>
            <a:endParaRPr lang="en-US" altLang="zh-CN" sz="2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  <a:sym typeface="+mn-lt"/>
              </a:rPr>
              <a:t>建立机构内数据库</a:t>
            </a:r>
            <a:endParaRPr lang="en-US" altLang="zh-CN" sz="2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  <a:sym typeface="+mn-lt"/>
              </a:rPr>
              <a:t>定期召开专题会议分析评估、针对性改进</a:t>
            </a:r>
            <a:endParaRPr lang="en-US" altLang="zh-CN" sz="20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微软雅黑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67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5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6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1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800"/>
                            </p:stCondLst>
                            <p:childTnLst>
                              <p:par>
                                <p:cTn id="7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5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4" grpId="0"/>
      <p:bldP spid="15" grpId="0" animBg="1"/>
      <p:bldP spid="19" grpId="0"/>
      <p:bldP spid="25" grpId="0"/>
      <p:bldP spid="26" grpId="0" animBg="1"/>
      <p:bldP spid="30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DA5209-BB31-BDA4-E7BD-7F3A15EE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B1DEEF-00E2-F331-251F-346D3F793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5F2662-8085-5F46-1783-D2D241EE3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2" t="30521" r="5145" b="15625"/>
          <a:stretch/>
        </p:blipFill>
        <p:spPr>
          <a:xfrm>
            <a:off x="0" y="360224"/>
            <a:ext cx="12192000" cy="6137552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FF1A711D-3925-CFF7-003F-EDE850B46E0B}"/>
              </a:ext>
            </a:extLst>
          </p:cNvPr>
          <p:cNvSpPr txBox="1">
            <a:spLocks/>
          </p:cNvSpPr>
          <p:nvPr/>
        </p:nvSpPr>
        <p:spPr>
          <a:xfrm>
            <a:off x="160072" y="3955892"/>
            <a:ext cx="2623766" cy="2043093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院科两级负责制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医务管理部门负责医疗技术的临床应用组织管理</a:t>
            </a:r>
          </a:p>
        </p:txBody>
      </p:sp>
    </p:spTree>
    <p:extLst>
      <p:ext uri="{BB962C8B-B14F-4D97-AF65-F5344CB8AC3E}">
        <p14:creationId xmlns:p14="http://schemas.microsoft.com/office/powerpoint/2010/main" val="221584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A4DD52-5983-E974-E29E-EF83B9229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86" y="287894"/>
            <a:ext cx="9098280" cy="705600"/>
          </a:xfrm>
        </p:spPr>
        <p:txBody>
          <a:bodyPr/>
          <a:lstStyle/>
          <a:p>
            <a:r>
              <a:rPr lang="zh-CN" altLang="en-US" dirty="0"/>
              <a:t>医疗机构手术分级管理目录存在的误区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DFCA4BD3-66CD-F31C-927D-7197041C8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467404"/>
              </p:ext>
            </p:extLst>
          </p:nvPr>
        </p:nvGraphicFramePr>
        <p:xfrm>
          <a:off x="1007534" y="1253066"/>
          <a:ext cx="10033000" cy="5161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34C8037A-3C5F-0282-7ADC-B7A43B9316B8}"/>
              </a:ext>
            </a:extLst>
          </p:cNvPr>
          <p:cNvSpPr txBox="1"/>
          <p:nvPr/>
        </p:nvSpPr>
        <p:spPr>
          <a:xfrm>
            <a:off x="1713654" y="2210414"/>
            <a:ext cx="8724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国家卫生健康委颁布实施</a:t>
            </a:r>
            <a:r>
              <a:rPr lang="en-US" altLang="zh-CN" b="1" dirty="0"/>
              <a:t>《</a:t>
            </a:r>
            <a:r>
              <a:rPr lang="zh-CN" altLang="en-US" b="1" dirty="0"/>
              <a:t>医疗机构手术分级管理办法</a:t>
            </a:r>
            <a:r>
              <a:rPr lang="en-US" altLang="zh-CN" b="1" dirty="0"/>
              <a:t>》</a:t>
            </a:r>
            <a:r>
              <a:rPr lang="zh-CN" altLang="en-US" b="1" dirty="0"/>
              <a:t>已明确要求医疗机构根据</a:t>
            </a:r>
            <a:r>
              <a:rPr lang="zh-CN" altLang="en-US" b="1" dirty="0">
                <a:solidFill>
                  <a:srgbClr val="C00000"/>
                </a:solidFill>
              </a:rPr>
              <a:t>功能定位、医疗服务能力水平和诊疗科目</a:t>
            </a:r>
            <a:r>
              <a:rPr lang="zh-CN" altLang="en-US" b="1" dirty="0"/>
              <a:t>制定本机构手术分级管理目录，进行分级管理。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CCBAAE-79E4-BD78-7D34-45F65CE69E1D}"/>
              </a:ext>
            </a:extLst>
          </p:cNvPr>
          <p:cNvSpPr txBox="1"/>
          <p:nvPr/>
        </p:nvSpPr>
        <p:spPr>
          <a:xfrm>
            <a:off x="1713653" y="3930842"/>
            <a:ext cx="7233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医疗机构应对不同的管理目的，制定不同的手术分级管理目录</a:t>
            </a:r>
          </a:p>
          <a:p>
            <a:r>
              <a:rPr lang="zh-CN" altLang="en-US" b="1" dirty="0"/>
              <a:t>允许一个手术，可能会有两个级别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AA0639D-FE31-7BF0-C0AA-AB162ECE1ED7}"/>
              </a:ext>
            </a:extLst>
          </p:cNvPr>
          <p:cNvSpPr txBox="1"/>
          <p:nvPr/>
        </p:nvSpPr>
        <p:spPr>
          <a:xfrm>
            <a:off x="1713653" y="56512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手术分级管理目录实施</a:t>
            </a:r>
            <a:r>
              <a:rPr lang="zh-CN" altLang="en-US" b="1" dirty="0">
                <a:solidFill>
                  <a:srgbClr val="C00000"/>
                </a:solidFill>
              </a:rPr>
              <a:t>定期监测、动态调整</a:t>
            </a:r>
            <a:r>
              <a:rPr lang="zh-CN" altLang="en-US" b="1" dirty="0"/>
              <a:t>的原则</a:t>
            </a:r>
          </a:p>
        </p:txBody>
      </p:sp>
    </p:spTree>
    <p:extLst>
      <p:ext uri="{BB962C8B-B14F-4D97-AF65-F5344CB8AC3E}">
        <p14:creationId xmlns:p14="http://schemas.microsoft.com/office/powerpoint/2010/main" val="253154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20387E5-FC40-BFDD-6D8E-2868445F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25" y="250555"/>
            <a:ext cx="10969625" cy="706437"/>
          </a:xfrm>
        </p:spPr>
        <p:txBody>
          <a:bodyPr>
            <a:normAutofit/>
          </a:bodyPr>
          <a:lstStyle/>
          <a:p>
            <a:r>
              <a:rPr lang="zh-CN" altLang="en-US" dirty="0"/>
              <a:t>医疗机构手术分级目录制定的流程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A1EF2A5C-07F8-417A-18B4-34EBF392A63C}"/>
              </a:ext>
            </a:extLst>
          </p:cNvPr>
          <p:cNvSpPr txBox="1">
            <a:spLocks/>
          </p:cNvSpPr>
          <p:nvPr/>
        </p:nvSpPr>
        <p:spPr>
          <a:xfrm>
            <a:off x="6475781" y="2178280"/>
            <a:ext cx="4991417" cy="4075946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defPPr>
              <a:defRPr lang="zh-CN"/>
            </a:defPPr>
            <a:lvl1pPr indent="0" fontAlgn="auto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b="1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514350" indent="-5143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600" b="0" dirty="0">
                <a:solidFill>
                  <a:schemeClr val="tx1"/>
                </a:solidFill>
                <a:latin typeface="+mn-lt"/>
                <a:ea typeface="+mn-ea"/>
              </a:rPr>
              <a:t>手术难度复杂程度</a:t>
            </a:r>
            <a:endParaRPr lang="en-US" altLang="zh-CN" sz="2600" b="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14350" indent="-5143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600" b="0" dirty="0">
                <a:solidFill>
                  <a:schemeClr val="tx1"/>
                </a:solidFill>
                <a:latin typeface="+mn-lt"/>
                <a:ea typeface="+mn-ea"/>
              </a:rPr>
              <a:t>存在伦理风险</a:t>
            </a:r>
            <a:endParaRPr lang="en-US" altLang="zh-CN" sz="2600" b="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14350" indent="-5143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600" b="0" dirty="0">
                <a:solidFill>
                  <a:schemeClr val="tx1"/>
                </a:solidFill>
                <a:latin typeface="+mn-lt"/>
                <a:ea typeface="+mn-ea"/>
              </a:rPr>
              <a:t>全身状态</a:t>
            </a:r>
            <a:endParaRPr lang="en-US" altLang="zh-CN" sz="2600" b="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14350" indent="-5143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600" b="0" dirty="0">
                <a:solidFill>
                  <a:schemeClr val="tx1"/>
                </a:solidFill>
                <a:latin typeface="+mn-lt"/>
                <a:ea typeface="+mn-ea"/>
              </a:rPr>
              <a:t>重要脏器功能</a:t>
            </a:r>
            <a:endParaRPr lang="en-US" altLang="zh-CN" sz="2600" b="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14350" indent="-5143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600" b="0" dirty="0">
                <a:solidFill>
                  <a:schemeClr val="tx1"/>
                </a:solidFill>
                <a:latin typeface="+mn-lt"/>
                <a:ea typeface="+mn-ea"/>
              </a:rPr>
              <a:t>行业手术资质</a:t>
            </a:r>
            <a:endParaRPr lang="en-US" altLang="zh-CN" sz="2600" b="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14350" indent="-51435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600" b="0" dirty="0">
                <a:solidFill>
                  <a:schemeClr val="tx1"/>
                </a:solidFill>
                <a:latin typeface="+mn-lt"/>
                <a:ea typeface="+mn-ea"/>
              </a:rPr>
              <a:t>需要重大器械</a:t>
            </a:r>
            <a:endParaRPr lang="en-US" altLang="zh-CN" sz="2600" b="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514350" indent="-5143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z="2600" b="0" dirty="0">
                <a:solidFill>
                  <a:schemeClr val="tx1"/>
                </a:solidFill>
                <a:latin typeface="+mn-lt"/>
                <a:ea typeface="+mn-ea"/>
              </a:rPr>
              <a:t>所有限制类手术（一律纳入四级手术管理）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A0A8031-FAE7-9532-CD8D-D4A947FDDFB4}"/>
              </a:ext>
            </a:extLst>
          </p:cNvPr>
          <p:cNvSpPr/>
          <p:nvPr/>
        </p:nvSpPr>
        <p:spPr>
          <a:xfrm>
            <a:off x="447040" y="1673013"/>
            <a:ext cx="5357707" cy="4742828"/>
          </a:xfrm>
          <a:prstGeom prst="rect">
            <a:avLst/>
          </a:prstGeom>
          <a:noFill/>
          <a:ln w="38100">
            <a:solidFill>
              <a:srgbClr val="003D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6B7DC0-9EB7-1A31-D81A-2B14EAEFA669}"/>
              </a:ext>
            </a:extLst>
          </p:cNvPr>
          <p:cNvSpPr/>
          <p:nvPr/>
        </p:nvSpPr>
        <p:spPr>
          <a:xfrm>
            <a:off x="6292638" y="1673013"/>
            <a:ext cx="5357707" cy="4742828"/>
          </a:xfrm>
          <a:prstGeom prst="rect">
            <a:avLst/>
          </a:prstGeom>
          <a:noFill/>
          <a:ln w="38100">
            <a:solidFill>
              <a:srgbClr val="003D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双括号 6">
            <a:extLst>
              <a:ext uri="{FF2B5EF4-FFF2-40B4-BE49-F238E27FC236}">
                <a16:creationId xmlns:a16="http://schemas.microsoft.com/office/drawing/2014/main" id="{E126148E-7460-C62B-D2D5-0482FE232085}"/>
              </a:ext>
            </a:extLst>
          </p:cNvPr>
          <p:cNvSpPr/>
          <p:nvPr/>
        </p:nvSpPr>
        <p:spPr>
          <a:xfrm>
            <a:off x="1645921" y="1311065"/>
            <a:ext cx="2716106" cy="705600"/>
          </a:xfrm>
          <a:prstGeom prst="bracketPair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可参考量化的手术风险因素</a:t>
            </a:r>
          </a:p>
        </p:txBody>
      </p:sp>
      <p:sp>
        <p:nvSpPr>
          <p:cNvPr id="8" name="双括号 7">
            <a:extLst>
              <a:ext uri="{FF2B5EF4-FFF2-40B4-BE49-F238E27FC236}">
                <a16:creationId xmlns:a16="http://schemas.microsoft.com/office/drawing/2014/main" id="{671BFE9A-9FE5-8023-B01E-CE19CD9DB233}"/>
              </a:ext>
            </a:extLst>
          </p:cNvPr>
          <p:cNvSpPr/>
          <p:nvPr/>
        </p:nvSpPr>
        <p:spPr>
          <a:xfrm>
            <a:off x="7484848" y="1274312"/>
            <a:ext cx="3061231" cy="742353"/>
          </a:xfrm>
          <a:prstGeom prst="bracketPair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可参考主观评价的手术风险因素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3984B5AB-96C3-6258-6432-8991948C8922}"/>
              </a:ext>
            </a:extLst>
          </p:cNvPr>
          <p:cNvSpPr txBox="1">
            <a:spLocks/>
          </p:cNvSpPr>
          <p:nvPr/>
        </p:nvSpPr>
        <p:spPr>
          <a:xfrm>
            <a:off x="724802" y="2169067"/>
            <a:ext cx="4933738" cy="4150453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tx1"/>
                </a:solidFill>
              </a:rPr>
              <a:t>手术术后并发症发生统计</a:t>
            </a:r>
            <a:endParaRPr lang="en-US" altLang="zh-CN" sz="2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tx1"/>
                </a:solidFill>
              </a:rPr>
              <a:t>麻醉及麻醉后并发症统计</a:t>
            </a:r>
            <a:endParaRPr lang="en-US" altLang="zh-CN" sz="2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tx1"/>
                </a:solidFill>
              </a:rPr>
              <a:t>手术耗时统计</a:t>
            </a:r>
            <a:endParaRPr lang="en-US" altLang="zh-CN" sz="2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tx1"/>
                </a:solidFill>
              </a:rPr>
              <a:t>手术输血量统计</a:t>
            </a:r>
            <a:endParaRPr lang="en-US" altLang="zh-CN" sz="2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tx1"/>
                </a:solidFill>
              </a:rPr>
              <a:t>手术所需人员配备</a:t>
            </a:r>
            <a:endParaRPr lang="en-US" altLang="zh-CN" sz="2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tx1"/>
                </a:solidFill>
              </a:rPr>
              <a:t>围手术期死亡统计</a:t>
            </a:r>
            <a:endParaRPr lang="en-US" altLang="zh-CN" sz="2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600" dirty="0">
                <a:solidFill>
                  <a:schemeClr val="tx1"/>
                </a:solidFill>
              </a:rPr>
              <a:t>其他可量化因素</a:t>
            </a:r>
          </a:p>
        </p:txBody>
      </p:sp>
    </p:spTree>
    <p:extLst>
      <p:ext uri="{BB962C8B-B14F-4D97-AF65-F5344CB8AC3E}">
        <p14:creationId xmlns:p14="http://schemas.microsoft.com/office/powerpoint/2010/main" val="13261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76CF98-E5BD-E214-E39B-8ECBA2CE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395069"/>
            <a:ext cx="10969200" cy="705600"/>
          </a:xfrm>
        </p:spPr>
        <p:txBody>
          <a:bodyPr/>
          <a:lstStyle/>
          <a:p>
            <a:r>
              <a:rPr lang="zh-CN" altLang="en-US" dirty="0"/>
              <a:t>手术分级管理目录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F42EE-D13E-4DC7-062E-5F1E606FC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59" y="2663024"/>
            <a:ext cx="3385373" cy="103619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医疗机构根据其</a:t>
            </a:r>
          </a:p>
        </p:txBody>
      </p:sp>
      <p:sp>
        <p:nvSpPr>
          <p:cNvPr id="5" name="双括号 4">
            <a:extLst>
              <a:ext uri="{FF2B5EF4-FFF2-40B4-BE49-F238E27FC236}">
                <a16:creationId xmlns:a16="http://schemas.microsoft.com/office/drawing/2014/main" id="{B9583032-0476-26F6-B777-5B548CF9DF0C}"/>
              </a:ext>
            </a:extLst>
          </p:cNvPr>
          <p:cNvSpPr/>
          <p:nvPr/>
        </p:nvSpPr>
        <p:spPr>
          <a:xfrm>
            <a:off x="3256770" y="1733973"/>
            <a:ext cx="2384213" cy="535093"/>
          </a:xfrm>
          <a:prstGeom prst="bracketPair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功能定位</a:t>
            </a:r>
          </a:p>
        </p:txBody>
      </p:sp>
      <p:sp>
        <p:nvSpPr>
          <p:cNvPr id="6" name="双括号 5">
            <a:extLst>
              <a:ext uri="{FF2B5EF4-FFF2-40B4-BE49-F238E27FC236}">
                <a16:creationId xmlns:a16="http://schemas.microsoft.com/office/drawing/2014/main" id="{4C103971-D92E-5932-A74F-70326EF90992}"/>
              </a:ext>
            </a:extLst>
          </p:cNvPr>
          <p:cNvSpPr/>
          <p:nvPr/>
        </p:nvSpPr>
        <p:spPr>
          <a:xfrm>
            <a:off x="3256769" y="3558081"/>
            <a:ext cx="2384213" cy="535093"/>
          </a:xfrm>
          <a:prstGeom prst="bracketPair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诊疗科目</a:t>
            </a:r>
          </a:p>
        </p:txBody>
      </p:sp>
      <p:sp>
        <p:nvSpPr>
          <p:cNvPr id="7" name="双括号 6">
            <a:extLst>
              <a:ext uri="{FF2B5EF4-FFF2-40B4-BE49-F238E27FC236}">
                <a16:creationId xmlns:a16="http://schemas.microsoft.com/office/drawing/2014/main" id="{7956D518-FDBF-7F91-3A1D-BEC8FE36FEDE}"/>
              </a:ext>
            </a:extLst>
          </p:cNvPr>
          <p:cNvSpPr/>
          <p:nvPr/>
        </p:nvSpPr>
        <p:spPr>
          <a:xfrm>
            <a:off x="3274713" y="2621992"/>
            <a:ext cx="2384213" cy="535093"/>
          </a:xfrm>
          <a:prstGeom prst="bracketPair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医疗服务能力水平</a:t>
            </a: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656B9592-2576-CADB-1625-0146C4212B17}"/>
              </a:ext>
            </a:extLst>
          </p:cNvPr>
          <p:cNvSpPr/>
          <p:nvPr/>
        </p:nvSpPr>
        <p:spPr>
          <a:xfrm>
            <a:off x="6096000" y="2648372"/>
            <a:ext cx="1480768" cy="399625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A3F436D9-5465-49AA-D8AE-4A14D4CDBC0B}"/>
              </a:ext>
            </a:extLst>
          </p:cNvPr>
          <p:cNvSpPr txBox="1">
            <a:spLocks/>
          </p:cNvSpPr>
          <p:nvPr/>
        </p:nvSpPr>
        <p:spPr>
          <a:xfrm>
            <a:off x="7795721" y="2495384"/>
            <a:ext cx="417396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手术分级管理目录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FEE46758-DA5F-5910-2AE7-63839A8F7196}"/>
              </a:ext>
            </a:extLst>
          </p:cNvPr>
          <p:cNvSpPr txBox="1">
            <a:spLocks/>
          </p:cNvSpPr>
          <p:nvPr/>
        </p:nvSpPr>
        <p:spPr>
          <a:xfrm>
            <a:off x="6017312" y="2099908"/>
            <a:ext cx="1559456" cy="4806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tx1"/>
                </a:solidFill>
              </a:rPr>
              <a:t>自行制定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CDC068D9-766B-6D8D-4953-3D3D9194502C}"/>
              </a:ext>
            </a:extLst>
          </p:cNvPr>
          <p:cNvSpPr txBox="1">
            <a:spLocks/>
          </p:cNvSpPr>
          <p:nvPr/>
        </p:nvSpPr>
        <p:spPr>
          <a:xfrm>
            <a:off x="8754747" y="3416697"/>
            <a:ext cx="2255907" cy="48064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动态调整、公开</a:t>
            </a:r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2D504497-5478-96C0-3810-DD87205D0D2C}"/>
              </a:ext>
            </a:extLst>
          </p:cNvPr>
          <p:cNvSpPr/>
          <p:nvPr/>
        </p:nvSpPr>
        <p:spPr>
          <a:xfrm>
            <a:off x="8738006" y="1326987"/>
            <a:ext cx="2289387" cy="952684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本机构唯一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4FEE298D-AEB4-C620-D04D-FC83BD25C338}"/>
              </a:ext>
            </a:extLst>
          </p:cNvPr>
          <p:cNvSpPr txBox="1">
            <a:spLocks/>
          </p:cNvSpPr>
          <p:nvPr/>
        </p:nvSpPr>
        <p:spPr>
          <a:xfrm>
            <a:off x="563987" y="4587235"/>
            <a:ext cx="10969200" cy="1581572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zh-CN" altLang="en-US" sz="2800" b="0" dirty="0"/>
              <a:t>国家组织制定用于公立医院绩效考核的手术目录</a:t>
            </a:r>
            <a:r>
              <a:rPr lang="zh-CN" altLang="en-US" sz="2800" dirty="0">
                <a:solidFill>
                  <a:srgbClr val="FF0000"/>
                </a:solidFill>
              </a:rPr>
              <a:t>不作为</a:t>
            </a:r>
            <a:r>
              <a:rPr lang="zh-CN" altLang="en-US" sz="2800" b="0" dirty="0"/>
              <a:t>各医疗机构开展手术分级管理依据（</a:t>
            </a:r>
            <a:r>
              <a:rPr lang="en-US" altLang="zh-CN" sz="2800" b="0" dirty="0"/>
              <a:t>《</a:t>
            </a:r>
            <a:r>
              <a:rPr lang="zh-CN" altLang="en-US" sz="2800" b="0" dirty="0"/>
              <a:t>手术分级管理办法</a:t>
            </a:r>
            <a:r>
              <a:rPr lang="en-US" altLang="zh-CN" sz="2800" b="0" dirty="0"/>
              <a:t>》</a:t>
            </a:r>
            <a:r>
              <a:rPr lang="zh-CN" altLang="en-US" sz="2800" b="0" dirty="0"/>
              <a:t>第</a:t>
            </a:r>
            <a:r>
              <a:rPr lang="en-US" altLang="zh-CN" sz="2800" b="0" dirty="0"/>
              <a:t>36</a:t>
            </a:r>
            <a:r>
              <a:rPr lang="zh-CN" altLang="en-US" sz="2800" b="0" dirty="0"/>
              <a:t>条）</a:t>
            </a:r>
          </a:p>
        </p:txBody>
      </p:sp>
    </p:spTree>
    <p:extLst>
      <p:ext uri="{BB962C8B-B14F-4D97-AF65-F5344CB8AC3E}">
        <p14:creationId xmlns:p14="http://schemas.microsoft.com/office/powerpoint/2010/main" val="236499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81F85-CBAB-5FD6-5CA3-8A49EDF9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94" y="678426"/>
            <a:ext cx="692080" cy="5501147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分级管理要求</a:t>
            </a:r>
            <a:br>
              <a:rPr lang="en-US" altLang="zh-CN" sz="3200" dirty="0"/>
            </a:b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AA76C9-567F-A37B-E529-782823032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853" y="2160960"/>
            <a:ext cx="10969200" cy="4759200"/>
          </a:xfrm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D4B164-101B-19C9-369D-EB10C9C8B078}"/>
              </a:ext>
            </a:extLst>
          </p:cNvPr>
          <p:cNvSpPr txBox="1"/>
          <p:nvPr/>
        </p:nvSpPr>
        <p:spPr>
          <a:xfrm>
            <a:off x="961813" y="2365494"/>
            <a:ext cx="5960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四级手术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176BA090-6CF5-D052-AB66-EF1BC07F4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512623"/>
              </p:ext>
            </p:extLst>
          </p:nvPr>
        </p:nvGraphicFramePr>
        <p:xfrm>
          <a:off x="1767839" y="292946"/>
          <a:ext cx="9868747" cy="6114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91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104B12-D0B3-F9A4-A608-EDF246AA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53" y="608011"/>
            <a:ext cx="10969200" cy="705600"/>
          </a:xfrm>
        </p:spPr>
        <p:txBody>
          <a:bodyPr>
            <a:noAutofit/>
          </a:bodyPr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阿里巴巴普惠体 L" panose="00020600040101010101" pitchFamily="18" charset="-122"/>
              </a:rPr>
              <a:t>行动起来，守护“刀尖上”的安全</a:t>
            </a:r>
            <a:br>
              <a:rPr lang="zh-CN" altLang="en-US" sz="4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阿里巴巴普惠体 L" panose="00020600040101010101" pitchFamily="18" charset="-122"/>
              </a:rPr>
            </a:br>
            <a:endParaRPr lang="zh-CN" alt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084821CF-C068-A6CD-221A-A3B0A80B3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677602"/>
              </p:ext>
            </p:extLst>
          </p:nvPr>
        </p:nvGraphicFramePr>
        <p:xfrm>
          <a:off x="277706" y="1368187"/>
          <a:ext cx="11609493" cy="4935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043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IMG_257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5410" y="85725"/>
            <a:ext cx="3187700" cy="426085"/>
          </a:xfrm>
          <a:prstGeom prst="rect">
            <a:avLst/>
          </a:prstGeom>
        </p:spPr>
      </p:pic>
      <p:sp>
        <p:nvSpPr>
          <p:cNvPr id="25" name="任意多边形: 形状 15"/>
          <p:cNvSpPr/>
          <p:nvPr>
            <p:custDataLst>
              <p:tags r:id="rId4"/>
            </p:custDataLst>
          </p:nvPr>
        </p:nvSpPr>
        <p:spPr>
          <a:xfrm flipV="1">
            <a:off x="1262" y="1306056"/>
            <a:ext cx="12187838" cy="4594834"/>
          </a:xfrm>
          <a:custGeom>
            <a:avLst/>
            <a:gdLst>
              <a:gd name="connsiteX0" fmla="*/ 4270096 w 12192000"/>
              <a:gd name="connsiteY0" fmla="*/ 5011839 h 5011839"/>
              <a:gd name="connsiteX1" fmla="*/ 7921904 w 12192000"/>
              <a:gd name="connsiteY1" fmla="*/ 5011839 h 5011839"/>
              <a:gd name="connsiteX2" fmla="*/ 8109995 w 12192000"/>
              <a:gd name="connsiteY2" fmla="*/ 4629874 h 5011839"/>
              <a:gd name="connsiteX3" fmla="*/ 12192000 w 12192000"/>
              <a:gd name="connsiteY3" fmla="*/ 4629874 h 5011839"/>
              <a:gd name="connsiteX4" fmla="*/ 12192000 w 12192000"/>
              <a:gd name="connsiteY4" fmla="*/ 370391 h 5011839"/>
              <a:gd name="connsiteX5" fmla="*/ 8104296 w 12192000"/>
              <a:gd name="connsiteY5" fmla="*/ 370391 h 5011839"/>
              <a:gd name="connsiteX6" fmla="*/ 7921904 w 12192000"/>
              <a:gd name="connsiteY6" fmla="*/ 0 h 5011839"/>
              <a:gd name="connsiteX7" fmla="*/ 4270096 w 12192000"/>
              <a:gd name="connsiteY7" fmla="*/ 0 h 5011839"/>
              <a:gd name="connsiteX8" fmla="*/ 4087705 w 12192000"/>
              <a:gd name="connsiteY8" fmla="*/ 370391 h 5011839"/>
              <a:gd name="connsiteX9" fmla="*/ 0 w 12192000"/>
              <a:gd name="connsiteY9" fmla="*/ 370391 h 5011839"/>
              <a:gd name="connsiteX10" fmla="*/ 0 w 12192000"/>
              <a:gd name="connsiteY10" fmla="*/ 4629874 h 5011839"/>
              <a:gd name="connsiteX11" fmla="*/ 4082005 w 12192000"/>
              <a:gd name="connsiteY11" fmla="*/ 4629874 h 501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5011839">
                <a:moveTo>
                  <a:pt x="4270096" y="5011839"/>
                </a:moveTo>
                <a:lnTo>
                  <a:pt x="7921904" y="5011839"/>
                </a:lnTo>
                <a:lnTo>
                  <a:pt x="8109995" y="4629874"/>
                </a:lnTo>
                <a:lnTo>
                  <a:pt x="12192000" y="4629874"/>
                </a:lnTo>
                <a:lnTo>
                  <a:pt x="12192000" y="370391"/>
                </a:lnTo>
                <a:lnTo>
                  <a:pt x="8104296" y="370391"/>
                </a:lnTo>
                <a:lnTo>
                  <a:pt x="7921904" y="0"/>
                </a:lnTo>
                <a:lnTo>
                  <a:pt x="4270096" y="0"/>
                </a:lnTo>
                <a:lnTo>
                  <a:pt x="4087705" y="370391"/>
                </a:lnTo>
                <a:lnTo>
                  <a:pt x="0" y="370391"/>
                </a:lnTo>
                <a:lnTo>
                  <a:pt x="0" y="4629874"/>
                </a:lnTo>
                <a:lnTo>
                  <a:pt x="4082005" y="4629874"/>
                </a:lnTo>
                <a:close/>
              </a:path>
            </a:pathLst>
          </a:custGeom>
          <a:gradFill flip="none" rotWithShape="1">
            <a:gsLst>
              <a:gs pos="100000">
                <a:srgbClr val="0592E2">
                  <a:alpha val="19000"/>
                </a:srgbClr>
              </a:gs>
              <a:gs pos="54000">
                <a:srgbClr val="003D8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rgbClr val="00398A">
              <a:shade val="50000"/>
            </a:srgbClr>
          </a:lnRef>
          <a:fillRef idx="1">
            <a:srgbClr val="00398A"/>
          </a:fillRef>
          <a:effectRef idx="0">
            <a:srgbClr val="00398A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900" dirty="0">
              <a:latin typeface="阿里巴巴普惠体 L" panose="00020600040101010101" pitchFamily="18" charset="-122"/>
              <a:ea typeface="阿里巴巴普惠体 R" panose="00020600040101010101" pitchFamily="18" charset="-122"/>
              <a:sym typeface="阿里巴巴普惠体 L" panose="00020600040101010101" pitchFamily="18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939165" y="2661000"/>
            <a:ext cx="106711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H" panose="00020600040101010101" pitchFamily="18" charset="-122"/>
                <a:sym typeface="阿里巴巴普惠体 L" panose="00020600040101010101" pitchFamily="18" charset="-122"/>
              </a:rPr>
              <a:t>请批评指正</a:t>
            </a:r>
            <a:r>
              <a:rPr lang="zh-CN" sz="6000" b="1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阿里巴巴普惠体 H" panose="00020600040101010101" pitchFamily="18" charset="-122"/>
                <a:sym typeface="阿里巴巴普惠体 L" panose="00020600040101010101" pitchFamily="18" charset="-122"/>
              </a:rPr>
              <a:t>！</a:t>
            </a:r>
          </a:p>
        </p:txBody>
      </p: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2709333" y="4543820"/>
            <a:ext cx="6825338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OPPOSans H" panose="00020600040101010101" pitchFamily="18" charset="-122"/>
                <a:sym typeface="阿里巴巴普惠体 L" panose="00020600040101010101" pitchFamily="18" charset="-122"/>
              </a:rPr>
              <a:t>汇报人：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OPPOSans H" panose="00020600040101010101" pitchFamily="18" charset="-122"/>
                <a:sym typeface="阿里巴巴普惠体 L" panose="00020600040101010101" pitchFamily="18" charset="-122"/>
              </a:rPr>
              <a:t>刘明 寇惠娟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OPPOSans H" panose="00020600040101010101" pitchFamily="18" charset="-122"/>
                <a:sym typeface="阿里巴巴普惠体 L" panose="00020600040101010101" pitchFamily="18" charset="-122"/>
              </a:rPr>
              <a:t>     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OPPOSans H" panose="00020600040101010101" pitchFamily="18" charset="-122"/>
                <a:sym typeface="阿里巴巴普惠体 L" panose="00020600040101010101" pitchFamily="18" charset="-122"/>
              </a:rPr>
              <a:t>时间：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OPPOSans H" panose="00020600040101010101" pitchFamily="18" charset="-122"/>
                <a:sym typeface="阿里巴巴普惠体 L" panose="00020600040101010101" pitchFamily="18" charset="-122"/>
              </a:rPr>
              <a:t>2023.09.05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OPPOSans H" panose="00020600040101010101" pitchFamily="18" charset="-122"/>
              <a:sym typeface="阿里巴巴普惠体 L" panose="00020600040101010101" pitchFamily="18" charset="-122"/>
            </a:endParaRPr>
          </a:p>
        </p:txBody>
      </p:sp>
      <p:cxnSp>
        <p:nvCxnSpPr>
          <p:cNvPr id="28" name="直接连接符 27"/>
          <p:cNvCxnSpPr/>
          <p:nvPr>
            <p:custDataLst>
              <p:tags r:id="rId7"/>
            </p:custDataLst>
          </p:nvPr>
        </p:nvCxnSpPr>
        <p:spPr>
          <a:xfrm>
            <a:off x="2640926" y="4487659"/>
            <a:ext cx="6893745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0" y="6793853"/>
            <a:ext cx="9180830" cy="80010"/>
          </a:xfrm>
          <a:prstGeom prst="rect">
            <a:avLst/>
          </a:prstGeom>
          <a:solidFill>
            <a:srgbClr val="003D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4530"/>
            <a:endParaRPr lang="zh-CN" altLang="en-US" sz="1400" kern="0">
              <a:solidFill>
                <a:prstClr val="white"/>
              </a:solidFill>
              <a:latin typeface="Verdana" panose="020B0604030504040204"/>
              <a:ea typeface="微软雅黑" panose="020B0503020204020204" charset="-122"/>
            </a:endParaRPr>
          </a:p>
        </p:txBody>
      </p:sp>
      <p:sp>
        <p:nvSpPr>
          <p:cNvPr id="7" name="直角三角形 6"/>
          <p:cNvSpPr/>
          <p:nvPr>
            <p:custDataLst>
              <p:tags r:id="rId9"/>
            </p:custDataLst>
          </p:nvPr>
        </p:nvSpPr>
        <p:spPr>
          <a:xfrm rot="16200000">
            <a:off x="7406640" y="6446520"/>
            <a:ext cx="335280" cy="521335"/>
          </a:xfrm>
          <a:prstGeom prst="rtTriangle">
            <a:avLst/>
          </a:prstGeom>
          <a:solidFill>
            <a:srgbClr val="003D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4530"/>
            <a:endParaRPr lang="zh-CN" altLang="en-US" sz="1400" kern="0">
              <a:solidFill>
                <a:prstClr val="white"/>
              </a:solidFill>
              <a:latin typeface="Verdana" panose="020B0604030504040204"/>
              <a:ea typeface="微软雅黑" panose="020B0503020204020204" charset="-122"/>
            </a:endParaRPr>
          </a:p>
        </p:txBody>
      </p:sp>
      <p:sp>
        <p:nvSpPr>
          <p:cNvPr id="14" name="文本框 49"/>
          <p:cNvSpPr txBox="1"/>
          <p:nvPr>
            <p:custDataLst>
              <p:tags r:id="rId10"/>
            </p:custDataLst>
          </p:nvPr>
        </p:nvSpPr>
        <p:spPr>
          <a:xfrm>
            <a:off x="7826375" y="6540173"/>
            <a:ext cx="4366260" cy="335915"/>
          </a:xfrm>
          <a:prstGeom prst="rect">
            <a:avLst/>
          </a:prstGeom>
          <a:solidFill>
            <a:srgbClr val="003D86"/>
          </a:solidFill>
        </p:spPr>
        <p:txBody>
          <a:bodyPr wrap="square" lIns="91356" tIns="45679" rIns="91356" bIns="45679" rtlCol="0">
            <a:spAutoFit/>
          </a:bodyPr>
          <a:lstStyle/>
          <a:p>
            <a:pPr defTabSz="684530"/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仁心仁术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尚德尚医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求实奉献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| </a:t>
            </a:r>
            <a:r>
              <a:rPr lang="zh-CN" altLang="en-US" sz="16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开拓创新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10540-97E9-2C4F-AE89-B10441BF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255600"/>
            <a:ext cx="10969200" cy="705600"/>
          </a:xfrm>
        </p:spPr>
        <p:txBody>
          <a:bodyPr/>
          <a:lstStyle/>
          <a:p>
            <a:pPr algn="ctr"/>
            <a:r>
              <a:rPr lang="zh-CN" altLang="en-US" dirty="0"/>
              <a:t>全面提升医疗质量行动（</a:t>
            </a:r>
            <a:r>
              <a:rPr lang="en-US" altLang="zh-CN" dirty="0"/>
              <a:t>2023-2025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DA4ABC-00F6-675A-FC6B-C4E326A37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82" y="1210913"/>
            <a:ext cx="5399547" cy="47592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三大方面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五个专项行动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 28</a:t>
            </a:r>
            <a:r>
              <a:rPr lang="zh-CN" altLang="en-US" sz="2400" b="1" dirty="0">
                <a:solidFill>
                  <a:srgbClr val="FF0000"/>
                </a:solidFill>
              </a:rPr>
              <a:t>项具体工作任务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</a:rPr>
              <a:t>加强基础质量安全管理，夯实结构质量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</a:rPr>
              <a:t>强化关键环节和行为管理，提高过程质量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</a:rPr>
              <a:t>织密质量管理网络，完善工作机制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E074E7E-B8E1-39B7-C5B2-094F9AB9D049}"/>
              </a:ext>
            </a:extLst>
          </p:cNvPr>
          <p:cNvSpPr/>
          <p:nvPr/>
        </p:nvSpPr>
        <p:spPr>
          <a:xfrm>
            <a:off x="6150187" y="1210913"/>
            <a:ext cx="3325706" cy="6841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FF00"/>
                </a:solidFill>
              </a:rPr>
              <a:t>手术质量安全提升行动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EE65A3-775F-7D0D-6363-2340965D4C84}"/>
              </a:ext>
            </a:extLst>
          </p:cNvPr>
          <p:cNvSpPr/>
          <p:nvPr/>
        </p:nvSpPr>
        <p:spPr>
          <a:xfrm>
            <a:off x="6150187" y="2088841"/>
            <a:ext cx="3325706" cy="6841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病历内涵质量提升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861C73B-C71E-415E-3143-0B7347EAE1A0}"/>
              </a:ext>
            </a:extLst>
          </p:cNvPr>
          <p:cNvSpPr/>
          <p:nvPr/>
        </p:nvSpPr>
        <p:spPr>
          <a:xfrm>
            <a:off x="6150187" y="2966769"/>
            <a:ext cx="3325706" cy="68410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患者安全专项行动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4A2A4D1-E106-0208-470F-DB817AEED8FF}"/>
              </a:ext>
            </a:extLst>
          </p:cNvPr>
          <p:cNvSpPr/>
          <p:nvPr/>
        </p:nvSpPr>
        <p:spPr>
          <a:xfrm>
            <a:off x="6204375" y="4076972"/>
            <a:ext cx="3325706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“</a:t>
            </a:r>
            <a:r>
              <a:rPr lang="zh-CN" altLang="en-US" sz="2000" b="1" dirty="0">
                <a:solidFill>
                  <a:schemeClr val="bg1"/>
                </a:solidFill>
              </a:rPr>
              <a:t>破壁</a:t>
            </a:r>
            <a:r>
              <a:rPr lang="en-US" altLang="zh-CN" sz="2000" b="1" dirty="0">
                <a:solidFill>
                  <a:schemeClr val="bg1"/>
                </a:solidFill>
              </a:rPr>
              <a:t>”</a:t>
            </a:r>
            <a:r>
              <a:rPr lang="zh-CN" altLang="en-US" sz="2000" b="1" dirty="0">
                <a:solidFill>
                  <a:schemeClr val="bg1"/>
                </a:solidFill>
              </a:rPr>
              <a:t>行动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3E81E61-6D97-AE49-AB59-B61E80DE70D1}"/>
              </a:ext>
            </a:extLst>
          </p:cNvPr>
          <p:cNvSpPr/>
          <p:nvPr/>
        </p:nvSpPr>
        <p:spPr>
          <a:xfrm>
            <a:off x="6204375" y="4972339"/>
            <a:ext cx="3325706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“</a:t>
            </a:r>
            <a:r>
              <a:rPr lang="zh-CN" altLang="en-US" sz="2000" b="1" dirty="0">
                <a:solidFill>
                  <a:schemeClr val="bg1"/>
                </a:solidFill>
              </a:rPr>
              <a:t>织网</a:t>
            </a:r>
            <a:r>
              <a:rPr lang="en-US" altLang="zh-CN" sz="2000" b="1" dirty="0">
                <a:solidFill>
                  <a:schemeClr val="bg1"/>
                </a:solidFill>
              </a:rPr>
              <a:t>”</a:t>
            </a:r>
            <a:r>
              <a:rPr lang="zh-CN" altLang="en-US" sz="2000" b="1" dirty="0">
                <a:solidFill>
                  <a:schemeClr val="bg1"/>
                </a:solidFill>
              </a:rPr>
              <a:t>行动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3424F25-8383-0556-9A6C-FFC9A195DAE2}"/>
              </a:ext>
            </a:extLst>
          </p:cNvPr>
          <p:cNvSpPr/>
          <p:nvPr/>
        </p:nvSpPr>
        <p:spPr>
          <a:xfrm>
            <a:off x="9872239" y="4175184"/>
            <a:ext cx="1998345" cy="1392495"/>
          </a:xfrm>
          <a:prstGeom prst="rect">
            <a:avLst/>
          </a:prstGeom>
          <a:noFill/>
          <a:ln w="38100">
            <a:solidFill>
              <a:srgbClr val="003D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02</a:t>
            </a:r>
          </a:p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最高质量发展的任务和路径尚需聚焦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3969E0-10D5-7DC2-40A6-117E6DE1F96F}"/>
              </a:ext>
            </a:extLst>
          </p:cNvPr>
          <p:cNvSpPr/>
          <p:nvPr/>
        </p:nvSpPr>
        <p:spPr>
          <a:xfrm>
            <a:off x="9973838" y="1812184"/>
            <a:ext cx="1795145" cy="1237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01  </a:t>
            </a:r>
          </a:p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医疗基础质量仍有薄弱环节</a:t>
            </a:r>
          </a:p>
        </p:txBody>
      </p:sp>
    </p:spTree>
    <p:extLst>
      <p:ext uri="{BB962C8B-B14F-4D97-AF65-F5344CB8AC3E}">
        <p14:creationId xmlns:p14="http://schemas.microsoft.com/office/powerpoint/2010/main" val="257817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94C73D-509D-1625-576C-210A824F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00" y="1000756"/>
            <a:ext cx="10969200" cy="705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</a:rPr>
              <a:t>加强基础质量安全管理，夯实结构质量</a:t>
            </a:r>
            <a:r>
              <a:rPr lang="en-US" altLang="zh-CN" sz="2400" dirty="0">
                <a:solidFill>
                  <a:srgbClr val="FF0000"/>
                </a:solidFill>
              </a:rPr>
              <a:t>——12</a:t>
            </a:r>
            <a:r>
              <a:rPr lang="zh-CN" altLang="en-US" sz="2400" dirty="0">
                <a:solidFill>
                  <a:srgbClr val="FF0000"/>
                </a:solidFill>
              </a:rPr>
              <a:t>项具体工作任务，</a:t>
            </a:r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r>
              <a:rPr lang="zh-CN" altLang="en-US" sz="2400" dirty="0">
                <a:solidFill>
                  <a:srgbClr val="FF0000"/>
                </a:solidFill>
              </a:rPr>
              <a:t>个专项行动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6C761C4-778D-0755-1F55-EE71DC580136}"/>
              </a:ext>
            </a:extLst>
          </p:cNvPr>
          <p:cNvSpPr txBox="1">
            <a:spLocks/>
          </p:cNvSpPr>
          <p:nvPr/>
        </p:nvSpPr>
        <p:spPr>
          <a:xfrm>
            <a:off x="611400" y="2556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/>
              <a:t>全面提升医疗质量行动（</a:t>
            </a:r>
            <a:r>
              <a:rPr lang="en-US" altLang="zh-CN" dirty="0"/>
              <a:t>2023-2025</a:t>
            </a:r>
            <a:r>
              <a:rPr lang="zh-CN" altLang="en-US" dirty="0"/>
              <a:t>）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FC3C9E-8AA3-7A88-9BF8-A12A789007ED}"/>
              </a:ext>
            </a:extLst>
          </p:cNvPr>
          <p:cNvSpPr/>
          <p:nvPr/>
        </p:nvSpPr>
        <p:spPr>
          <a:xfrm>
            <a:off x="216748" y="1665171"/>
            <a:ext cx="3325706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1. </a:t>
            </a:r>
            <a:r>
              <a:rPr lang="zh-CN" altLang="en-US" sz="2000" b="1" dirty="0">
                <a:solidFill>
                  <a:schemeClr val="bg1"/>
                </a:solidFill>
              </a:rPr>
              <a:t>健全医疗质量管理体系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640E32-E364-7869-1820-E22E1FDDC30D}"/>
              </a:ext>
            </a:extLst>
          </p:cNvPr>
          <p:cNvSpPr/>
          <p:nvPr/>
        </p:nvSpPr>
        <p:spPr>
          <a:xfrm>
            <a:off x="216748" y="4252909"/>
            <a:ext cx="3325706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4. </a:t>
            </a:r>
            <a:r>
              <a:rPr lang="zh-CN" altLang="en-US" sz="2000" b="1" dirty="0">
                <a:solidFill>
                  <a:schemeClr val="bg1"/>
                </a:solidFill>
              </a:rPr>
              <a:t>加强医务人员管理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908DE88-934E-3DFC-179F-D1D057CC3133}"/>
              </a:ext>
            </a:extLst>
          </p:cNvPr>
          <p:cNvSpPr/>
          <p:nvPr/>
        </p:nvSpPr>
        <p:spPr>
          <a:xfrm>
            <a:off x="216748" y="3401690"/>
            <a:ext cx="3325706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3. </a:t>
            </a:r>
            <a:r>
              <a:rPr lang="zh-CN" altLang="en-US" sz="2000" b="1" dirty="0">
                <a:solidFill>
                  <a:schemeClr val="bg1"/>
                </a:solidFill>
              </a:rPr>
              <a:t>优化质量安全工作机制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715EEF8-B450-D72C-BA63-8D08FCDC30BA}"/>
              </a:ext>
            </a:extLst>
          </p:cNvPr>
          <p:cNvSpPr/>
          <p:nvPr/>
        </p:nvSpPr>
        <p:spPr>
          <a:xfrm>
            <a:off x="216748" y="2540983"/>
            <a:ext cx="3325706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2. </a:t>
            </a:r>
            <a:r>
              <a:rPr lang="zh-CN" altLang="en-US" sz="2000" b="1" dirty="0">
                <a:solidFill>
                  <a:schemeClr val="bg1"/>
                </a:solidFill>
              </a:rPr>
              <a:t>完善质量安全管理制度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83CE1-B188-687D-36B7-D1398DF46F60}"/>
              </a:ext>
            </a:extLst>
          </p:cNvPr>
          <p:cNvSpPr/>
          <p:nvPr/>
        </p:nvSpPr>
        <p:spPr>
          <a:xfrm>
            <a:off x="216748" y="5095922"/>
            <a:ext cx="3325706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5. </a:t>
            </a:r>
            <a:r>
              <a:rPr lang="zh-CN" altLang="en-US" sz="2000" b="1" dirty="0">
                <a:solidFill>
                  <a:schemeClr val="bg1"/>
                </a:solidFill>
              </a:rPr>
              <a:t>强化药品器械管理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ABBC20F-0E11-20C4-0C15-26D7B15946CC}"/>
              </a:ext>
            </a:extLst>
          </p:cNvPr>
          <p:cNvSpPr/>
          <p:nvPr/>
        </p:nvSpPr>
        <p:spPr>
          <a:xfrm>
            <a:off x="216748" y="5918293"/>
            <a:ext cx="3325706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6. </a:t>
            </a:r>
            <a:r>
              <a:rPr lang="zh-CN" altLang="en-US" sz="2000" b="1" dirty="0">
                <a:solidFill>
                  <a:schemeClr val="bg1"/>
                </a:solidFill>
              </a:rPr>
              <a:t>规范医疗技术管理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2BB9B93-09A7-F37B-8BF0-1493B70ECF74}"/>
              </a:ext>
            </a:extLst>
          </p:cNvPr>
          <p:cNvSpPr/>
          <p:nvPr/>
        </p:nvSpPr>
        <p:spPr>
          <a:xfrm>
            <a:off x="3796455" y="4244039"/>
            <a:ext cx="3325706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FFFF00"/>
                </a:solidFill>
              </a:rPr>
              <a:t>10. </a:t>
            </a:r>
            <a:r>
              <a:rPr lang="zh-CN" altLang="en-US" sz="2000" b="1" dirty="0">
                <a:solidFill>
                  <a:srgbClr val="FFFF00"/>
                </a:solidFill>
              </a:rPr>
              <a:t>保障手术质量安全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3943CB3-F614-C47C-47C4-97A8E33CE34B}"/>
              </a:ext>
            </a:extLst>
          </p:cNvPr>
          <p:cNvSpPr/>
          <p:nvPr/>
        </p:nvSpPr>
        <p:spPr>
          <a:xfrm>
            <a:off x="3796455" y="5095921"/>
            <a:ext cx="3325706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11. </a:t>
            </a:r>
            <a:r>
              <a:rPr lang="zh-CN" altLang="en-US" sz="2000" b="1" dirty="0">
                <a:solidFill>
                  <a:schemeClr val="bg1"/>
                </a:solidFill>
              </a:rPr>
              <a:t>提高患者随访质量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C1E7903-A364-41E0-BCC1-EA168FD8F4A0}"/>
              </a:ext>
            </a:extLst>
          </p:cNvPr>
          <p:cNvSpPr/>
          <p:nvPr/>
        </p:nvSpPr>
        <p:spPr>
          <a:xfrm>
            <a:off x="3796455" y="5918292"/>
            <a:ext cx="3561078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12. </a:t>
            </a:r>
            <a:r>
              <a:rPr lang="zh-CN" altLang="en-US" sz="2000" b="1" dirty="0">
                <a:solidFill>
                  <a:schemeClr val="bg1"/>
                </a:solidFill>
              </a:rPr>
              <a:t>优化要素配置和运行机制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0D4E7B7-479D-5155-1B60-BC7B7B0762F7}"/>
              </a:ext>
            </a:extLst>
          </p:cNvPr>
          <p:cNvSpPr/>
          <p:nvPr/>
        </p:nvSpPr>
        <p:spPr>
          <a:xfrm>
            <a:off x="3796455" y="3392865"/>
            <a:ext cx="3325706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9. </a:t>
            </a:r>
            <a:r>
              <a:rPr lang="zh-CN" altLang="en-US" sz="2000" b="1" dirty="0">
                <a:solidFill>
                  <a:schemeClr val="bg1"/>
                </a:solidFill>
              </a:rPr>
              <a:t>提高日间医疗质量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25478C4-3226-E795-A14A-7FB428C95CE0}"/>
              </a:ext>
            </a:extLst>
          </p:cNvPr>
          <p:cNvSpPr/>
          <p:nvPr/>
        </p:nvSpPr>
        <p:spPr>
          <a:xfrm>
            <a:off x="3796455" y="2540983"/>
            <a:ext cx="3325706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8. </a:t>
            </a:r>
            <a:r>
              <a:rPr lang="zh-CN" altLang="en-US" sz="2000" b="1" dirty="0">
                <a:solidFill>
                  <a:schemeClr val="bg1"/>
                </a:solidFill>
              </a:rPr>
              <a:t>改善门诊医疗质量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4151540-806C-B7F1-B720-A3D6CF029B68}"/>
              </a:ext>
            </a:extLst>
          </p:cNvPr>
          <p:cNvSpPr/>
          <p:nvPr/>
        </p:nvSpPr>
        <p:spPr>
          <a:xfrm>
            <a:off x="3796455" y="1678790"/>
            <a:ext cx="3325706" cy="6841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7. </a:t>
            </a:r>
            <a:r>
              <a:rPr lang="zh-CN" altLang="en-US" sz="2000" b="1" dirty="0">
                <a:solidFill>
                  <a:schemeClr val="bg1"/>
                </a:solidFill>
              </a:rPr>
              <a:t>提升急诊质量</a:t>
            </a:r>
          </a:p>
        </p:txBody>
      </p:sp>
      <p:sp>
        <p:nvSpPr>
          <p:cNvPr id="17" name="箭头: 左 16">
            <a:extLst>
              <a:ext uri="{FF2B5EF4-FFF2-40B4-BE49-F238E27FC236}">
                <a16:creationId xmlns:a16="http://schemas.microsoft.com/office/drawing/2014/main" id="{43204FEF-60F3-AA34-FB51-B442E5DED2CD}"/>
              </a:ext>
            </a:extLst>
          </p:cNvPr>
          <p:cNvSpPr/>
          <p:nvPr/>
        </p:nvSpPr>
        <p:spPr>
          <a:xfrm>
            <a:off x="7327054" y="4351865"/>
            <a:ext cx="660400" cy="46621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744A9BB-8014-0D4C-14B5-371F7B8B00B5}"/>
              </a:ext>
            </a:extLst>
          </p:cNvPr>
          <p:cNvSpPr/>
          <p:nvPr/>
        </p:nvSpPr>
        <p:spPr>
          <a:xfrm>
            <a:off x="8192348" y="3966262"/>
            <a:ext cx="3782904" cy="1237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手术质量安全提升行动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2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778BBE-1F5A-978F-D96A-BC994CDD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56" y="176667"/>
            <a:ext cx="10162486" cy="1638586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 2023</a:t>
            </a:r>
            <a:r>
              <a:rPr lang="zh-CN" altLang="en-US" sz="2400" dirty="0"/>
              <a:t>年</a:t>
            </a:r>
            <a:r>
              <a:rPr lang="en-US" altLang="zh-CN" sz="2400" dirty="0"/>
              <a:t>8</a:t>
            </a:r>
            <a:r>
              <a:rPr lang="zh-CN" altLang="en-US" sz="2400" dirty="0"/>
              <a:t>月</a:t>
            </a:r>
            <a:r>
              <a:rPr lang="en-US" altLang="zh-CN" sz="2400" dirty="0"/>
              <a:t>29</a:t>
            </a:r>
            <a:r>
              <a:rPr lang="zh-CN" altLang="en-US" sz="2400" dirty="0"/>
              <a:t>日，国家卫健委发布</a:t>
            </a:r>
            <a:r>
              <a:rPr lang="en-US" altLang="zh-CN" sz="2400" dirty="0"/>
              <a:t>《</a:t>
            </a:r>
            <a:r>
              <a:rPr lang="zh-CN" altLang="en-US" sz="2400" dirty="0"/>
              <a:t>手术质量安全提升行动方案（</a:t>
            </a:r>
            <a:r>
              <a:rPr lang="en-US" altLang="zh-CN" sz="2400" dirty="0"/>
              <a:t>2023—2025</a:t>
            </a:r>
            <a:r>
              <a:rPr lang="zh-CN" altLang="en-US" sz="2400" dirty="0"/>
              <a:t>年）</a:t>
            </a:r>
            <a:r>
              <a:rPr lang="en-US" altLang="zh-CN" sz="2400" dirty="0"/>
              <a:t>》</a:t>
            </a:r>
            <a:r>
              <a:rPr lang="zh-CN" altLang="en-US" sz="2400" dirty="0"/>
              <a:t>。提出利用</a:t>
            </a:r>
            <a:r>
              <a:rPr lang="en-US" altLang="zh-CN" sz="2400" dirty="0"/>
              <a:t>3</a:t>
            </a:r>
            <a:r>
              <a:rPr lang="zh-CN" altLang="en-US" sz="2400" dirty="0"/>
              <a:t>年时间，进一步完善手术质量安全管理体系，形成科学规范、责权清晰、运行顺畅的管理机制。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BB0CEE-A4F8-A301-C76F-469024CE0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7" t="40833" r="30523" b="17604"/>
          <a:stretch/>
        </p:blipFill>
        <p:spPr>
          <a:xfrm>
            <a:off x="1628703" y="1891520"/>
            <a:ext cx="8934593" cy="44229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543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A13470-3366-44B9-06DB-4F2F2C07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239118"/>
            <a:ext cx="11927839" cy="170130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/>
              <a:t>全面贯彻落实</a:t>
            </a:r>
            <a:r>
              <a:rPr lang="en-US" altLang="zh-CN" sz="3200" dirty="0"/>
              <a:t>《</a:t>
            </a:r>
            <a:r>
              <a:rPr lang="zh-CN" altLang="en-US" sz="3200" dirty="0"/>
              <a:t>医疗机构手术分级管理办法</a:t>
            </a:r>
            <a:r>
              <a:rPr lang="en-US" altLang="zh-CN" sz="3200" dirty="0"/>
              <a:t>》</a:t>
            </a:r>
            <a:br>
              <a:rPr lang="en-US" altLang="zh-CN" sz="3200" dirty="0"/>
            </a:br>
            <a:r>
              <a:rPr lang="zh-CN" altLang="en-US" sz="2800" dirty="0"/>
              <a:t>术前、术中、术后风险管理和系统持续改进</a:t>
            </a:r>
            <a:r>
              <a:rPr lang="en-US" altLang="zh-CN" sz="2800" dirty="0">
                <a:solidFill>
                  <a:srgbClr val="FF0000"/>
                </a:solidFill>
              </a:rPr>
              <a:t>4</a:t>
            </a:r>
            <a:r>
              <a:rPr lang="zh-CN" altLang="en-US" sz="2800" dirty="0"/>
              <a:t>个方面提出</a:t>
            </a:r>
            <a:r>
              <a:rPr lang="en-US" altLang="zh-CN" sz="2800" dirty="0">
                <a:solidFill>
                  <a:srgbClr val="FF0000"/>
                </a:solidFill>
              </a:rPr>
              <a:t>15</a:t>
            </a:r>
            <a:r>
              <a:rPr lang="zh-CN" altLang="en-US" sz="2800" dirty="0"/>
              <a:t>条举措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39477B-1134-E8CE-0D06-365FF1B6A7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9" y="2159772"/>
            <a:ext cx="3223140" cy="389758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C9A3EAC4-32E7-73E0-4FD5-2F066A4BB7DA}"/>
              </a:ext>
            </a:extLst>
          </p:cNvPr>
          <p:cNvGrpSpPr/>
          <p:nvPr/>
        </p:nvGrpSpPr>
        <p:grpSpPr>
          <a:xfrm>
            <a:off x="4525585" y="2339796"/>
            <a:ext cx="5638564" cy="3401953"/>
            <a:chOff x="8641" y="2008"/>
            <a:chExt cx="8084" cy="5358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BA7B579-E69B-38D2-A1BC-42CE561CD924}"/>
                </a:ext>
              </a:extLst>
            </p:cNvPr>
            <p:cNvGrpSpPr/>
            <p:nvPr/>
          </p:nvGrpSpPr>
          <p:grpSpPr>
            <a:xfrm>
              <a:off x="8641" y="2008"/>
              <a:ext cx="8084" cy="860"/>
              <a:chOff x="6073679" y="1741178"/>
              <a:chExt cx="4261026" cy="546295"/>
            </a:xfrm>
          </p:grpSpPr>
          <p:sp>
            <p:nvSpPr>
              <p:cNvPr id="23" name="îśḷîḋê">
                <a:extLst>
                  <a:ext uri="{FF2B5EF4-FFF2-40B4-BE49-F238E27FC236}">
                    <a16:creationId xmlns:a16="http://schemas.microsoft.com/office/drawing/2014/main" id="{BA39EF85-CACB-8D25-D025-E16DF543699E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073679" y="1787509"/>
                <a:ext cx="466794" cy="461665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algn="ctr" defTabSz="914400">
                  <a:defRPr/>
                </a:pPr>
                <a:r>
                  <a:rPr lang="en-US" altLang="zh-CN" sz="4000" kern="0" dirty="0">
                    <a:solidFill>
                      <a:schemeClr val="tx1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01</a:t>
                </a:r>
              </a:p>
            </p:txBody>
          </p: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F7889C20-2BA8-D6A2-B205-1D13BBD66E08}"/>
                  </a:ext>
                </a:extLst>
              </p:cNvPr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6637885" y="1768259"/>
                <a:ext cx="0" cy="519214"/>
              </a:xfrm>
              <a:prstGeom prst="line">
                <a:avLst/>
              </a:prstGeom>
              <a:noFill/>
              <a:ln w="28575" cap="flat" cmpd="sng" algn="ctr">
                <a:solidFill>
                  <a:srgbClr val="071F65"/>
                </a:solidFill>
                <a:prstDash val="solid"/>
                <a:miter lim="800000"/>
              </a:ln>
              <a:effectLst/>
            </p:spPr>
          </p:cxnSp>
          <p:sp>
            <p:nvSpPr>
              <p:cNvPr id="25" name="iŝļîḑè">
                <a:extLst>
                  <a:ext uri="{FF2B5EF4-FFF2-40B4-BE49-F238E27FC236}">
                    <a16:creationId xmlns:a16="http://schemas.microsoft.com/office/drawing/2014/main" id="{1CCF2588-FB32-A76D-2004-7D37B0D6224E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 bwMode="auto">
              <a:xfrm>
                <a:off x="6724438" y="1741178"/>
                <a:ext cx="3610267" cy="519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6800" rIns="90000" bIns="4680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2800" b="1" dirty="0">
                    <a:latin typeface="微软雅黑" panose="020B0503020204020204" charset="-122"/>
                    <a:ea typeface="微软雅黑" panose="020B0503020204020204" charset="-122"/>
                  </a:rPr>
                  <a:t>以科学评估为抓手，加强术前风险管理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76E15CE-9502-3E45-E53B-5FEF8206CF93}"/>
                </a:ext>
              </a:extLst>
            </p:cNvPr>
            <p:cNvGrpSpPr/>
            <p:nvPr/>
          </p:nvGrpSpPr>
          <p:grpSpPr>
            <a:xfrm>
              <a:off x="8730" y="3535"/>
              <a:ext cx="6837" cy="3831"/>
              <a:chOff x="8730" y="3535"/>
              <a:chExt cx="6837" cy="3831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B790410B-0116-5B27-7603-F389D933E970}"/>
                  </a:ext>
                </a:extLst>
              </p:cNvPr>
              <p:cNvGrpSpPr/>
              <p:nvPr/>
            </p:nvGrpSpPr>
            <p:grpSpPr>
              <a:xfrm>
                <a:off x="8730" y="5048"/>
                <a:ext cx="6831" cy="818"/>
                <a:chOff x="6044818" y="2567985"/>
                <a:chExt cx="4337810" cy="519214"/>
              </a:xfrm>
            </p:grpSpPr>
            <p:sp>
              <p:nvSpPr>
                <p:cNvPr id="20" name="íŝḷídè">
                  <a:extLst>
                    <a:ext uri="{FF2B5EF4-FFF2-40B4-BE49-F238E27FC236}">
                      <a16:creationId xmlns:a16="http://schemas.microsoft.com/office/drawing/2014/main" id="{E507AF54-EB07-FA06-7E18-87C39F7C1E10}"/>
                    </a:ext>
                  </a:extLst>
                </p:cNvPr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6044818" y="2578980"/>
                  <a:ext cx="503663" cy="461665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Autofit/>
                </a:bodyPr>
                <a:lstStyle/>
                <a:p>
                  <a:pPr algn="ctr" defTabSz="914400">
                    <a:defRPr/>
                  </a:pPr>
                  <a:r>
                    <a:rPr lang="en-US" altLang="zh-CN" sz="4000" kern="0" dirty="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charset="-122"/>
                    </a:rPr>
                    <a:t>03</a:t>
                  </a:r>
                </a:p>
              </p:txBody>
            </p: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ECEE23D0-D136-B659-DA3B-B2C9D41647D5}"/>
                    </a:ext>
                  </a:extLst>
                </p:cNvPr>
                <p:cNvCxnSpPr/>
                <p:nvPr>
                  <p:custDataLst>
                    <p:tags r:id="rId8"/>
                  </p:custDataLst>
                </p:nvPr>
              </p:nvCxnSpPr>
              <p:spPr>
                <a:xfrm>
                  <a:off x="6682673" y="2567985"/>
                  <a:ext cx="0" cy="51921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6E5FA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2" name="î$ḻíḋe">
                  <a:extLst>
                    <a:ext uri="{FF2B5EF4-FFF2-40B4-BE49-F238E27FC236}">
                      <a16:creationId xmlns:a16="http://schemas.microsoft.com/office/drawing/2014/main" id="{2E649687-D9F6-D66C-69D3-524FF62C52FC}"/>
                    </a:ext>
                  </a:extLst>
                </p:cNvPr>
                <p:cNvSpPr txBox="1"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6772361" y="2567985"/>
                  <a:ext cx="3610267" cy="5192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0000" tIns="46800" rIns="90000" bIns="46800" anchor="b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/>
                  <a:r>
                    <a:rPr lang="zh-CN" altLang="en-US" sz="2800" b="1" dirty="0">
                      <a:latin typeface="微软雅黑" panose="020B0503020204020204" charset="-122"/>
                      <a:ea typeface="微软雅黑" panose="020B0503020204020204" charset="-122"/>
                    </a:rPr>
                    <a:t>以精细管理为保障，强化术后风险管理</a:t>
                  </a:r>
                  <a:endParaRPr lang="zh-CN" altLang="en-US" sz="2800" b="1" dirty="0"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B808C588-7712-60DF-C7CF-DA3B7B76C3C9}"/>
                  </a:ext>
                </a:extLst>
              </p:cNvPr>
              <p:cNvGrpSpPr/>
              <p:nvPr/>
            </p:nvGrpSpPr>
            <p:grpSpPr>
              <a:xfrm>
                <a:off x="8730" y="3535"/>
                <a:ext cx="6837" cy="840"/>
                <a:chOff x="6044820" y="2567985"/>
                <a:chExt cx="4341376" cy="533602"/>
              </a:xfrm>
            </p:grpSpPr>
            <p:sp>
              <p:nvSpPr>
                <p:cNvPr id="17" name="íŝḷídè">
                  <a:extLst>
                    <a:ext uri="{FF2B5EF4-FFF2-40B4-BE49-F238E27FC236}">
                      <a16:creationId xmlns:a16="http://schemas.microsoft.com/office/drawing/2014/main" id="{E53C4043-01A4-6393-B9D8-78B414A223B2}"/>
                    </a:ext>
                  </a:extLst>
                </p:cNvPr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6044820" y="2596125"/>
                  <a:ext cx="503663" cy="461665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Autofit/>
                </a:bodyPr>
                <a:lstStyle/>
                <a:p>
                  <a:pPr algn="ctr" defTabSz="914400">
                    <a:defRPr/>
                  </a:pPr>
                  <a:r>
                    <a:rPr lang="en-US" altLang="zh-CN" sz="4000" kern="0" dirty="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charset="-122"/>
                    </a:rPr>
                    <a:t>02</a:t>
                  </a:r>
                </a:p>
              </p:txBody>
            </p:sp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F09E82AD-06A3-1C12-2890-7BF0C7CA2DAA}"/>
                    </a:ext>
                  </a:extLst>
                </p:cNvPr>
                <p:cNvCxnSpPr/>
                <p:nvPr>
                  <p:custDataLst>
                    <p:tags r:id="rId5"/>
                  </p:custDataLst>
                </p:nvPr>
              </p:nvCxnSpPr>
              <p:spPr>
                <a:xfrm>
                  <a:off x="6682673" y="2567985"/>
                  <a:ext cx="0" cy="51921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76092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9" name="î$ḻíḋe">
                  <a:extLst>
                    <a:ext uri="{FF2B5EF4-FFF2-40B4-BE49-F238E27FC236}">
                      <a16:creationId xmlns:a16="http://schemas.microsoft.com/office/drawing/2014/main" id="{E83CDE44-5A20-9E9C-B494-A9B80010CA42}"/>
                    </a:ext>
                  </a:extLst>
                </p:cNvPr>
                <p:cNvSpPr txBox="1"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6775929" y="2582373"/>
                  <a:ext cx="3610267" cy="5192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0000" tIns="46800" rIns="90000" bIns="46800" anchor="b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defRPr/>
                  </a:pPr>
                  <a:r>
                    <a:rPr lang="zh-CN" altLang="en-US" sz="2800" b="1" dirty="0">
                      <a:latin typeface="微软雅黑" panose="020B0503020204020204" charset="-122"/>
                      <a:ea typeface="微软雅黑" panose="020B0503020204020204" charset="-122"/>
                    </a:rPr>
                    <a:t>以强化核查为基础，严格术中风险管理</a:t>
                  </a:r>
                  <a:endParaRPr sz="2800" b="1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87340048-99F9-1A3C-E0B2-50E9A6576EBC}"/>
                  </a:ext>
                </a:extLst>
              </p:cNvPr>
              <p:cNvGrpSpPr/>
              <p:nvPr/>
            </p:nvGrpSpPr>
            <p:grpSpPr>
              <a:xfrm>
                <a:off x="8730" y="6495"/>
                <a:ext cx="6831" cy="871"/>
                <a:chOff x="6044819" y="2467898"/>
                <a:chExt cx="4337777" cy="553261"/>
              </a:xfrm>
            </p:grpSpPr>
            <p:sp>
              <p:nvSpPr>
                <p:cNvPr id="14" name="íŝḷídè">
                  <a:extLst>
                    <a:ext uri="{FF2B5EF4-FFF2-40B4-BE49-F238E27FC236}">
                      <a16:creationId xmlns:a16="http://schemas.microsoft.com/office/drawing/2014/main" id="{9AFAA874-4A70-283A-3FF1-0EA74E0E0029}"/>
                    </a:ext>
                  </a:extLst>
                </p:cNvPr>
                <p:cNvSpPr txBox="1"/>
                <p:nvPr>
                  <p:custDataLst>
                    <p:tags r:id="rId1"/>
                  </p:custDataLst>
                </p:nvPr>
              </p:nvSpPr>
              <p:spPr>
                <a:xfrm>
                  <a:off x="6044819" y="2502147"/>
                  <a:ext cx="503663" cy="461665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Autofit/>
                </a:bodyPr>
                <a:lstStyle/>
                <a:p>
                  <a:pPr algn="ctr" defTabSz="914400">
                    <a:defRPr/>
                  </a:pPr>
                  <a:r>
                    <a:rPr lang="en-US" altLang="zh-CN" sz="4000" kern="0" dirty="0">
                      <a:solidFill>
                        <a:schemeClr val="tx1"/>
                      </a:solidFill>
                      <a:latin typeface="Impact" panose="020B0806030902050204" pitchFamily="34" charset="0"/>
                      <a:ea typeface="微软雅黑" panose="020B0503020204020204" charset="-122"/>
                    </a:rPr>
                    <a:t>04</a:t>
                  </a:r>
                </a:p>
              </p:txBody>
            </p:sp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A1C262E9-EE32-67B0-6213-0C3B80235AED}"/>
                    </a:ext>
                  </a:extLst>
                </p:cNvPr>
                <p:cNvCxnSpPr/>
                <p:nvPr>
                  <p:custDataLst>
                    <p:tags r:id="rId2"/>
                  </p:custDataLst>
                </p:nvPr>
              </p:nvCxnSpPr>
              <p:spPr>
                <a:xfrm>
                  <a:off x="6682673" y="2501945"/>
                  <a:ext cx="0" cy="51921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6E5FA9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" name="î$ḻíḋe">
                  <a:extLst>
                    <a:ext uri="{FF2B5EF4-FFF2-40B4-BE49-F238E27FC236}">
                      <a16:creationId xmlns:a16="http://schemas.microsoft.com/office/drawing/2014/main" id="{B2D3510B-E5D0-0711-B397-E4BE138C1648}"/>
                    </a:ext>
                  </a:extLst>
                </p:cNvPr>
                <p:cNvSpPr txBox="1"/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6772329" y="2467898"/>
                  <a:ext cx="3610267" cy="5192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0000" tIns="46800" rIns="90000" bIns="46800" anchor="b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l">
                    <a:spcBef>
                      <a:spcPct val="0"/>
                    </a:spcBef>
                    <a:defRPr/>
                  </a:pPr>
                  <a:r>
                    <a:rPr lang="zh-CN" altLang="en-US" sz="2800" b="1" dirty="0">
                      <a:latin typeface="微软雅黑" panose="020B0503020204020204" charset="-122"/>
                      <a:ea typeface="微软雅黑" panose="020B0503020204020204" charset="-122"/>
                    </a:rPr>
                    <a:t>以优化机制为手段，实现系统持续改进</a:t>
                  </a:r>
                  <a:endParaRPr lang="zh-CN" altLang="en-US" sz="2800" b="1" dirty="0">
                    <a:latin typeface="微软雅黑" panose="020B0503020204020204" charset="-122"/>
                    <a:ea typeface="微软雅黑" panose="020B0503020204020204" charset="-122"/>
                    <a:sym typeface="+mn-e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0204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9C265-A1BF-2D3F-5C3E-E27F52A6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3" y="269588"/>
            <a:ext cx="11718833" cy="563532"/>
          </a:xfrm>
        </p:spPr>
        <p:txBody>
          <a:bodyPr>
            <a:noAutofit/>
          </a:bodyPr>
          <a:lstStyle/>
          <a:p>
            <a:pPr algn="ctr"/>
            <a:br>
              <a:rPr lang="en-US" altLang="zh-CN" sz="2800" dirty="0"/>
            </a:br>
            <a:r>
              <a:rPr lang="zh-CN" altLang="en-US" sz="3200" dirty="0"/>
              <a:t>手术质量安全全流程风险管理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0D58629-C595-F184-D604-7830D6C9A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3" y="1161599"/>
            <a:ext cx="11718834" cy="498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6EBA529-097E-37F9-5AF0-EEB12A0FCCA2}"/>
              </a:ext>
            </a:extLst>
          </p:cNvPr>
          <p:cNvSpPr/>
          <p:nvPr/>
        </p:nvSpPr>
        <p:spPr>
          <a:xfrm>
            <a:off x="311573" y="3356186"/>
            <a:ext cx="3975947" cy="19168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C66433-F38B-AEA8-0A11-491822DFD509}"/>
              </a:ext>
            </a:extLst>
          </p:cNvPr>
          <p:cNvSpPr/>
          <p:nvPr/>
        </p:nvSpPr>
        <p:spPr>
          <a:xfrm>
            <a:off x="4802294" y="4023360"/>
            <a:ext cx="751840" cy="4944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9A5E5D94-238D-FC97-2169-E35FEF63A85D}"/>
              </a:ext>
            </a:extLst>
          </p:cNvPr>
          <p:cNvSpPr/>
          <p:nvPr/>
        </p:nvSpPr>
        <p:spPr>
          <a:xfrm>
            <a:off x="5019039" y="4544905"/>
            <a:ext cx="365760" cy="29125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47C851-AEEF-57E6-571F-940729D806BE}"/>
              </a:ext>
            </a:extLst>
          </p:cNvPr>
          <p:cNvSpPr/>
          <p:nvPr/>
        </p:nvSpPr>
        <p:spPr>
          <a:xfrm>
            <a:off x="2756747" y="4690532"/>
            <a:ext cx="500742" cy="430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星形: 五角 7">
            <a:extLst>
              <a:ext uri="{FF2B5EF4-FFF2-40B4-BE49-F238E27FC236}">
                <a16:creationId xmlns:a16="http://schemas.microsoft.com/office/drawing/2014/main" id="{37858E1B-5B4B-4D3F-D38E-15F2F710E2A0}"/>
              </a:ext>
            </a:extLst>
          </p:cNvPr>
          <p:cNvSpPr/>
          <p:nvPr/>
        </p:nvSpPr>
        <p:spPr>
          <a:xfrm>
            <a:off x="2817222" y="5127412"/>
            <a:ext cx="365760" cy="29125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 descr="IMG_2576">
            <a:extLst>
              <a:ext uri="{FF2B5EF4-FFF2-40B4-BE49-F238E27FC236}">
                <a16:creationId xmlns:a16="http://schemas.microsoft.com/office/drawing/2014/main" id="{C1FC2864-FF29-A856-A5DA-A9B6A09F3826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910532" y="95400"/>
            <a:ext cx="3186000" cy="4248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14748F2-F0F2-1302-9684-A6B698B38A52}"/>
              </a:ext>
            </a:extLst>
          </p:cNvPr>
          <p:cNvSpPr/>
          <p:nvPr/>
        </p:nvSpPr>
        <p:spPr>
          <a:xfrm>
            <a:off x="5720080" y="1530773"/>
            <a:ext cx="5273040" cy="325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99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015E81-760A-7705-A6B7-B86B3FBA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3" y="197709"/>
            <a:ext cx="10969200" cy="705600"/>
          </a:xfrm>
        </p:spPr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行动</a:t>
            </a:r>
            <a:r>
              <a:rPr lang="en-US" altLang="zh-CN" dirty="0"/>
              <a:t>》</a:t>
            </a:r>
            <a:r>
              <a:rPr lang="zh-CN" altLang="en-US" dirty="0"/>
              <a:t>目标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536BEB-CE5F-9DE0-A6BD-52983AEB2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960" y="839281"/>
            <a:ext cx="10112586" cy="4759200"/>
          </a:xfrm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</a:rPr>
              <a:t>利用三年时间，进一步完善手术质量安全管理体系，形成科学规范、责权清晰、运行顺畅的管理机制。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FF0000"/>
                </a:solidFill>
              </a:rPr>
              <a:t>到</a:t>
            </a:r>
            <a:r>
              <a:rPr lang="en-US" altLang="zh-CN" sz="2000" b="1" dirty="0">
                <a:solidFill>
                  <a:srgbClr val="FF0000"/>
                </a:solidFill>
              </a:rPr>
              <a:t>2025</a:t>
            </a:r>
            <a:r>
              <a:rPr lang="zh-CN" altLang="en-US" sz="2000" b="1" dirty="0">
                <a:solidFill>
                  <a:srgbClr val="FF0000"/>
                </a:solidFill>
              </a:rPr>
              <a:t>年末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CEB9E0-A16B-3B24-1C80-7EAB32E12679}"/>
              </a:ext>
            </a:extLst>
          </p:cNvPr>
          <p:cNvSpPr txBox="1"/>
          <p:nvPr/>
        </p:nvSpPr>
        <p:spPr>
          <a:xfrm>
            <a:off x="1324574" y="2662612"/>
            <a:ext cx="10187093" cy="3692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/>
              <a:t>住院患者围手术期死亡、手术并发症、麻醉并发症等负性事件发生率进一步下降</a:t>
            </a: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/>
              <a:t>非计划重返手术室再手术率不高于</a:t>
            </a:r>
            <a:r>
              <a:rPr lang="en-US" altLang="zh-CN" sz="2000" b="1" dirty="0">
                <a:solidFill>
                  <a:srgbClr val="FF0000"/>
                </a:solidFill>
              </a:rPr>
              <a:t>1.8‰</a:t>
            </a: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/>
              <a:t>住院患者手术后获得性指标发生率不高于</a:t>
            </a:r>
            <a:r>
              <a:rPr lang="en-US" altLang="zh-CN" sz="2000" b="1" dirty="0">
                <a:solidFill>
                  <a:srgbClr val="FF0000"/>
                </a:solidFill>
              </a:rPr>
              <a:t>7.5‰</a:t>
            </a: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/>
              <a:t>手术麻醉期间低体温发生率、</a:t>
            </a:r>
            <a:r>
              <a:rPr lang="en-US" altLang="zh-CN" sz="2000" dirty="0"/>
              <a:t>I</a:t>
            </a:r>
            <a:r>
              <a:rPr lang="zh-CN" altLang="en-US" sz="2000" dirty="0"/>
              <a:t>类切口手术抗菌药物预防使用率进一步降低</a:t>
            </a: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dirty="0"/>
              <a:t>日间手术占择期手术的比例进一步提高</a:t>
            </a: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2000" b="1" dirty="0">
                <a:solidFill>
                  <a:srgbClr val="FF0000"/>
                </a:solidFill>
              </a:rPr>
              <a:t>四级手术术前多学科讨论制度得到全面落实</a:t>
            </a:r>
          </a:p>
        </p:txBody>
      </p:sp>
      <p:pic>
        <p:nvPicPr>
          <p:cNvPr id="4" name="图片 3" descr="IMG_2576">
            <a:extLst>
              <a:ext uri="{FF2B5EF4-FFF2-40B4-BE49-F238E27FC236}">
                <a16:creationId xmlns:a16="http://schemas.microsoft.com/office/drawing/2014/main" id="{9A1560C1-7710-CB84-7B18-9491780BA4EB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10532" y="95400"/>
            <a:ext cx="3186000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6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F9439-7E5F-F160-A9C6-10A0E097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00" y="270961"/>
            <a:ext cx="10969200" cy="7056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01 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以科学评估为抓手，加强术前风险管理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0DAF282-FF3C-065F-8929-8C3F63ABEF50}"/>
              </a:ext>
            </a:extLst>
          </p:cNvPr>
          <p:cNvSpPr/>
          <p:nvPr/>
        </p:nvSpPr>
        <p:spPr>
          <a:xfrm>
            <a:off x="447040" y="1673013"/>
            <a:ext cx="5357707" cy="4742828"/>
          </a:xfrm>
          <a:prstGeom prst="rect">
            <a:avLst/>
          </a:prstGeom>
          <a:noFill/>
          <a:ln w="38100">
            <a:solidFill>
              <a:srgbClr val="003D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34A9392-FD57-7EFB-D1A1-4142B9BCD792}"/>
              </a:ext>
            </a:extLst>
          </p:cNvPr>
          <p:cNvSpPr/>
          <p:nvPr/>
        </p:nvSpPr>
        <p:spPr>
          <a:xfrm>
            <a:off x="6292638" y="1673013"/>
            <a:ext cx="5357707" cy="4742828"/>
          </a:xfrm>
          <a:prstGeom prst="rect">
            <a:avLst/>
          </a:prstGeom>
          <a:noFill/>
          <a:ln w="38100">
            <a:solidFill>
              <a:srgbClr val="003D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双括号 6">
            <a:extLst>
              <a:ext uri="{FF2B5EF4-FFF2-40B4-BE49-F238E27FC236}">
                <a16:creationId xmlns:a16="http://schemas.microsoft.com/office/drawing/2014/main" id="{EF227E17-6A0A-4650-8599-7637B2D06FFA}"/>
              </a:ext>
            </a:extLst>
          </p:cNvPr>
          <p:cNvSpPr/>
          <p:nvPr/>
        </p:nvSpPr>
        <p:spPr>
          <a:xfrm>
            <a:off x="1645921" y="1311065"/>
            <a:ext cx="2716106" cy="705600"/>
          </a:xfrm>
          <a:prstGeom prst="bracketPair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三评估</a:t>
            </a:r>
          </a:p>
        </p:txBody>
      </p:sp>
      <p:sp>
        <p:nvSpPr>
          <p:cNvPr id="8" name="双括号 7">
            <a:extLst>
              <a:ext uri="{FF2B5EF4-FFF2-40B4-BE49-F238E27FC236}">
                <a16:creationId xmlns:a16="http://schemas.microsoft.com/office/drawing/2014/main" id="{E3AA8704-1AB9-3A25-F3CF-21608EE46DD0}"/>
              </a:ext>
            </a:extLst>
          </p:cNvPr>
          <p:cNvSpPr/>
          <p:nvPr/>
        </p:nvSpPr>
        <p:spPr>
          <a:xfrm>
            <a:off x="7613438" y="1274312"/>
            <a:ext cx="2716106" cy="742353"/>
          </a:xfrm>
          <a:prstGeom prst="bracketPair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科学规范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BB604A5A-F887-5A49-6C5D-5832CDDA2EBC}"/>
              </a:ext>
            </a:extLst>
          </p:cNvPr>
          <p:cNvSpPr txBox="1">
            <a:spLocks/>
          </p:cNvSpPr>
          <p:nvPr/>
        </p:nvSpPr>
        <p:spPr>
          <a:xfrm>
            <a:off x="541655" y="2293136"/>
            <a:ext cx="5191125" cy="3979069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加强手术风险评估</a:t>
            </a:r>
            <a:endParaRPr lang="en-US" altLang="zh-CN" sz="3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制定手术分级管理目录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加强手术人员能力评估</a:t>
            </a:r>
            <a:endParaRPr lang="en-US" altLang="zh-CN" sz="3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手术医师、麻醉医师、护理及医 </a:t>
            </a:r>
            <a:endParaRPr lang="en-US" alt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技人员；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三、四级手术逐项授权</a:t>
            </a:r>
            <a:endParaRPr lang="en-US" altLang="zh-CN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加强患者风险评估</a:t>
            </a:r>
            <a:endParaRPr lang="en-US" altLang="zh-CN" sz="3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制定患者术前评估表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71D1E4CB-40A1-D12D-85AA-D1040A3BCCC5}"/>
              </a:ext>
            </a:extLst>
          </p:cNvPr>
          <p:cNvSpPr txBox="1">
            <a:spLocks/>
          </p:cNvSpPr>
          <p:nvPr/>
        </p:nvSpPr>
        <p:spPr>
          <a:xfrm>
            <a:off x="6387254" y="2360317"/>
            <a:ext cx="5263092" cy="435133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科学制定手术方案</a:t>
            </a:r>
            <a:endParaRPr lang="en-US" altLang="zh-CN" sz="3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根据评估情况和患者意愿制定手术方案</a:t>
            </a:r>
            <a:endParaRPr lang="en-US" altLang="zh-CN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根据方案遴选确定术者</a:t>
            </a:r>
            <a:endParaRPr lang="en-US" altLang="zh-CN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每例四级手术均应完成术前多学科讨论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规范做好术前准备</a:t>
            </a:r>
            <a:endParaRPr lang="en-US" altLang="zh-CN" sz="3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普通手术：手术标记、禁饮食、药物</a:t>
            </a:r>
            <a:endParaRPr lang="en-US" alt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急诊手术：术前准备清单及流程</a:t>
            </a:r>
            <a:endParaRPr lang="en-US" altLang="zh-CN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906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F54FBD-6741-B099-1329-9892E0FD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0" y="337467"/>
            <a:ext cx="10969200" cy="7056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02  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以强化核查为基础，严格术中风险管理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A056A68-6D02-238A-417E-C3D2928E9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139444"/>
              </p:ext>
            </p:extLst>
          </p:nvPr>
        </p:nvGraphicFramePr>
        <p:xfrm>
          <a:off x="-1396999" y="1463040"/>
          <a:ext cx="12072053" cy="466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58141A87-44E1-F9C4-367B-1FC3EB80C669}"/>
              </a:ext>
            </a:extLst>
          </p:cNvPr>
          <p:cNvSpPr txBox="1"/>
          <p:nvPr/>
        </p:nvSpPr>
        <p:spPr>
          <a:xfrm>
            <a:off x="6093000" y="1543636"/>
            <a:ext cx="2089572" cy="113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</a:rPr>
              <a:t>污染性手术，做好防护准备，防止交叉感染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ECE9CF-5744-43EA-DBE6-F88081E147B1}"/>
              </a:ext>
            </a:extLst>
          </p:cNvPr>
          <p:cNvSpPr txBox="1"/>
          <p:nvPr/>
        </p:nvSpPr>
        <p:spPr>
          <a:xfrm>
            <a:off x="7436921" y="3052857"/>
            <a:ext cx="2262292" cy="113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</a:rPr>
              <a:t>主要术者（含第一助手）和麻醉医师</a:t>
            </a:r>
            <a:r>
              <a:rPr lang="zh-CN" altLang="en-US" b="1" dirty="0">
                <a:solidFill>
                  <a:srgbClr val="FF0000"/>
                </a:solidFill>
                <a:latin typeface="Arial"/>
                <a:ea typeface="微软雅黑"/>
              </a:rPr>
              <a:t>全程在场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F19AEC3-5E46-C41D-8DE6-853B9D00DE4A}"/>
              </a:ext>
            </a:extLst>
          </p:cNvPr>
          <p:cNvSpPr txBox="1"/>
          <p:nvPr/>
        </p:nvSpPr>
        <p:spPr>
          <a:xfrm>
            <a:off x="9772508" y="3050616"/>
            <a:ext cx="1805092" cy="113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</a:rPr>
              <a:t>《</a:t>
            </a:r>
            <a:r>
              <a:rPr lang="zh-CN" alt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</a:rPr>
              <a:t>手术安全核查表</a:t>
            </a:r>
            <a:r>
              <a:rPr lang="en-US" altLang="zh-CN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</a:rPr>
              <a:t>》</a:t>
            </a:r>
            <a:r>
              <a:rPr lang="zh-CN" altLang="en-US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微软雅黑"/>
              </a:rPr>
              <a:t>逐项核查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CA079D4-E5A2-631F-5A3D-F4FA7A66674F}"/>
              </a:ext>
            </a:extLst>
          </p:cNvPr>
          <p:cNvGrpSpPr/>
          <p:nvPr/>
        </p:nvGrpSpPr>
        <p:grpSpPr>
          <a:xfrm>
            <a:off x="7552069" y="5130422"/>
            <a:ext cx="2855454" cy="529076"/>
            <a:chOff x="8046525" y="3243666"/>
            <a:chExt cx="2855454" cy="52907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3B8FEA0-F3E1-54CB-381F-CBD4A59677CA}"/>
                </a:ext>
              </a:extLst>
            </p:cNvPr>
            <p:cNvSpPr/>
            <p:nvPr/>
          </p:nvSpPr>
          <p:spPr>
            <a:xfrm>
              <a:off x="8046525" y="3243666"/>
              <a:ext cx="1476983" cy="5290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AD497C5-5682-322F-E9FD-F59929BD3D27}"/>
                </a:ext>
              </a:extLst>
            </p:cNvPr>
            <p:cNvSpPr txBox="1"/>
            <p:nvPr/>
          </p:nvSpPr>
          <p:spPr>
            <a:xfrm>
              <a:off x="8145035" y="3243666"/>
              <a:ext cx="2756944" cy="529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800" b="1" kern="1200" dirty="0">
                  <a:solidFill>
                    <a:srgbClr val="FF0000"/>
                  </a:solidFill>
                  <a:latin typeface="Arial"/>
                  <a:ea typeface="微软雅黑"/>
                  <a:cs typeface="+mn-cs"/>
                </a:rPr>
                <a:t>全麻患者术中体温管理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6108756-F9D7-6FAF-494A-D70AFB09C73E}"/>
              </a:ext>
            </a:extLst>
          </p:cNvPr>
          <p:cNvGrpSpPr/>
          <p:nvPr/>
        </p:nvGrpSpPr>
        <p:grpSpPr>
          <a:xfrm>
            <a:off x="7552068" y="5602484"/>
            <a:ext cx="1575494" cy="557583"/>
            <a:chOff x="8046525" y="3243666"/>
            <a:chExt cx="1575494" cy="55758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740B59D-F8FD-551C-C13D-2A614D32C164}"/>
                </a:ext>
              </a:extLst>
            </p:cNvPr>
            <p:cNvSpPr/>
            <p:nvPr/>
          </p:nvSpPr>
          <p:spPr>
            <a:xfrm>
              <a:off x="8046525" y="3243666"/>
              <a:ext cx="1476983" cy="5290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960E7FC-D0EE-2A15-089B-7162F01EB58E}"/>
                </a:ext>
              </a:extLst>
            </p:cNvPr>
            <p:cNvSpPr txBox="1"/>
            <p:nvPr/>
          </p:nvSpPr>
          <p:spPr>
            <a:xfrm>
              <a:off x="8145036" y="3272173"/>
              <a:ext cx="1476983" cy="529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800" b="1" kern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ea typeface="微软雅黑"/>
                  <a:cs typeface="+mn-cs"/>
                </a:rPr>
                <a:t>意识状态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051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E5NDgzMGZkNDY1ZGIwYTcwNjRiZWEwMmU4NTgzN2EifQ=="/>
  <p:tag name="KSO_WPP_MARK_KEY" val="e01a41ee-af5d-4d11-81f6-0c483557c23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598</TotalTime>
  <Words>1611</Words>
  <Application>Microsoft Office PowerPoint</Application>
  <PresentationFormat>宽屏</PresentationFormat>
  <Paragraphs>195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LiHei Pro</vt:lpstr>
      <vt:lpstr>阿里巴巴普惠体 L</vt:lpstr>
      <vt:lpstr>华文新魏</vt:lpstr>
      <vt:lpstr>楷体</vt:lpstr>
      <vt:lpstr>思源黑体</vt:lpstr>
      <vt:lpstr>思源黑体 Light</vt:lpstr>
      <vt:lpstr>思源黑体 Normal</vt:lpstr>
      <vt:lpstr>微软雅黑</vt:lpstr>
      <vt:lpstr>Arial</vt:lpstr>
      <vt:lpstr>Arial Black</vt:lpstr>
      <vt:lpstr>Calibri</vt:lpstr>
      <vt:lpstr>Impact</vt:lpstr>
      <vt:lpstr>Verdana</vt:lpstr>
      <vt:lpstr>Wingdings</vt:lpstr>
      <vt:lpstr>Office 主题​​</vt:lpstr>
      <vt:lpstr>PowerPoint 演示文稿</vt:lpstr>
      <vt:lpstr>全面提升医疗质量行动（2023-2025）</vt:lpstr>
      <vt:lpstr>PowerPoint 演示文稿</vt:lpstr>
      <vt:lpstr> 2023年8月29日，国家卫健委发布《手术质量安全提升行动方案（2023—2025年）》。提出利用3年时间，进一步完善手术质量安全管理体系，形成科学规范、责权清晰、运行顺畅的管理机制。</vt:lpstr>
      <vt:lpstr>全面贯彻落实《医疗机构手术分级管理办法》 术前、术中、术后风险管理和系统持续改进4个方面提出15条举措</vt:lpstr>
      <vt:lpstr> 手术质量安全全流程风险管理</vt:lpstr>
      <vt:lpstr>《行动》目标</vt:lpstr>
      <vt:lpstr>01  以科学评估为抓手，加强术前风险管理</vt:lpstr>
      <vt:lpstr>02  以强化核查为基础，严格术中风险管理</vt:lpstr>
      <vt:lpstr>03  以精细管理为保障，强化术后风险管理</vt:lpstr>
      <vt:lpstr>04  以优化机制为手段，实现系统持续改进</vt:lpstr>
      <vt:lpstr>PowerPoint 演示文稿</vt:lpstr>
      <vt:lpstr>医疗机构手术分级管理目录存在的误区</vt:lpstr>
      <vt:lpstr>医疗机构手术分级目录制定的流程</vt:lpstr>
      <vt:lpstr>手术分级管理目录</vt:lpstr>
      <vt:lpstr>分级管理要求 </vt:lpstr>
      <vt:lpstr>行动起来，守护“刀尖上”的安全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khjsarah</dc:creator>
  <cp:lastModifiedBy>khjsarah@outlook.com</cp:lastModifiedBy>
  <cp:revision>252</cp:revision>
  <dcterms:created xsi:type="dcterms:W3CDTF">2019-06-19T02:08:00Z</dcterms:created>
  <dcterms:modified xsi:type="dcterms:W3CDTF">2023-09-11T00:59:34Z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B6C3FBAA06354D49BF8F6F94551FA76D_11</vt:lpwstr>
  </property>
</Properties>
</file>